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0.svg" ContentType="image/svg+xml"/>
  <Override PartName="/ppt/media/image100.svg" ContentType="image/svg+xml"/>
  <Override PartName="/ppt/media/image103.svg" ContentType="image/svg+xml"/>
  <Override PartName="/ppt/media/image105.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43.svg" ContentType="image/svg+xml"/>
  <Override PartName="/ppt/media/image4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2.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4.svg" ContentType="image/svg+xml"/>
  <Override PartName="/ppt/media/image96.svg" ContentType="image/svg+xml"/>
  <Override PartName="/ppt/media/image9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8288000" cy="10287000"/>
  <p:notesSz cx="6858000" cy="9144000"/>
  <p:embeddedFontLst>
    <p:embeddedFont>
      <p:font typeface="Calibri" panose="020F050202020403020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7.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2.sv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2.sv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2.sv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2.sv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svg"/><Relationship Id="rId3" Type="http://schemas.openxmlformats.org/officeDocument/2006/relationships/image" Target="../media/image42.png"/><Relationship Id="rId2" Type="http://schemas.openxmlformats.org/officeDocument/2006/relationships/image" Target="../media/image2.sv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6.svg"/><Relationship Id="rId7" Type="http://schemas.openxmlformats.org/officeDocument/2006/relationships/image" Target="../media/image47.png"/><Relationship Id="rId6" Type="http://schemas.openxmlformats.org/officeDocument/2006/relationships/image" Target="../media/image4.svg"/><Relationship Id="rId5" Type="http://schemas.openxmlformats.org/officeDocument/2006/relationships/image" Target="../media/image46.png"/><Relationship Id="rId4" Type="http://schemas.openxmlformats.org/officeDocument/2006/relationships/image" Target="../media/image45.svg"/><Relationship Id="rId3" Type="http://schemas.openxmlformats.org/officeDocument/2006/relationships/image" Target="../media/image44.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10.svg"/><Relationship Id="rId11" Type="http://schemas.openxmlformats.org/officeDocument/2006/relationships/image" Target="../media/image49.png"/><Relationship Id="rId10" Type="http://schemas.openxmlformats.org/officeDocument/2006/relationships/image" Target="../media/image8.sv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53.svg"/><Relationship Id="rId73" Type="http://schemas.openxmlformats.org/officeDocument/2006/relationships/slideLayout" Target="../slideLayouts/slideLayout7.xml"/><Relationship Id="rId72" Type="http://schemas.openxmlformats.org/officeDocument/2006/relationships/image" Target="../media/image105.svg"/><Relationship Id="rId71" Type="http://schemas.openxmlformats.org/officeDocument/2006/relationships/image" Target="../media/image104.png"/><Relationship Id="rId70" Type="http://schemas.openxmlformats.org/officeDocument/2006/relationships/image" Target="../media/image103.svg"/><Relationship Id="rId7" Type="http://schemas.openxmlformats.org/officeDocument/2006/relationships/image" Target="../media/image52.png"/><Relationship Id="rId69" Type="http://schemas.openxmlformats.org/officeDocument/2006/relationships/image" Target="../media/image102.png"/><Relationship Id="rId68" Type="http://schemas.openxmlformats.org/officeDocument/2006/relationships/image" Target="../media/image30.svg"/><Relationship Id="rId67" Type="http://schemas.openxmlformats.org/officeDocument/2006/relationships/image" Target="../media/image101.png"/><Relationship Id="rId66" Type="http://schemas.openxmlformats.org/officeDocument/2006/relationships/image" Target="../media/image35.svg"/><Relationship Id="rId65" Type="http://schemas.openxmlformats.org/officeDocument/2006/relationships/image" Target="../media/image34.png"/><Relationship Id="rId64" Type="http://schemas.openxmlformats.org/officeDocument/2006/relationships/image" Target="../media/image100.svg"/><Relationship Id="rId63" Type="http://schemas.openxmlformats.org/officeDocument/2006/relationships/image" Target="../media/image99.png"/><Relationship Id="rId62" Type="http://schemas.openxmlformats.org/officeDocument/2006/relationships/image" Target="../media/image98.svg"/><Relationship Id="rId61" Type="http://schemas.openxmlformats.org/officeDocument/2006/relationships/image" Target="../media/image97.png"/><Relationship Id="rId60" Type="http://schemas.openxmlformats.org/officeDocument/2006/relationships/image" Target="../media/image96.svg"/><Relationship Id="rId6" Type="http://schemas.openxmlformats.org/officeDocument/2006/relationships/image" Target="../media/image51.svg"/><Relationship Id="rId59" Type="http://schemas.openxmlformats.org/officeDocument/2006/relationships/image" Target="../media/image95.png"/><Relationship Id="rId58" Type="http://schemas.openxmlformats.org/officeDocument/2006/relationships/image" Target="../media/image94.svg"/><Relationship Id="rId57" Type="http://schemas.openxmlformats.org/officeDocument/2006/relationships/image" Target="../media/image93.png"/><Relationship Id="rId56" Type="http://schemas.openxmlformats.org/officeDocument/2006/relationships/image" Target="../media/image26.svg"/><Relationship Id="rId55" Type="http://schemas.openxmlformats.org/officeDocument/2006/relationships/image" Target="../media/image92.png"/><Relationship Id="rId54" Type="http://schemas.openxmlformats.org/officeDocument/2006/relationships/image" Target="../media/image91.svg"/><Relationship Id="rId53" Type="http://schemas.openxmlformats.org/officeDocument/2006/relationships/image" Target="../media/image90.png"/><Relationship Id="rId52" Type="http://schemas.openxmlformats.org/officeDocument/2006/relationships/image" Target="../media/image10.svg"/><Relationship Id="rId51" Type="http://schemas.openxmlformats.org/officeDocument/2006/relationships/image" Target="../media/image49.png"/><Relationship Id="rId50" Type="http://schemas.openxmlformats.org/officeDocument/2006/relationships/image" Target="../media/image89.svg"/><Relationship Id="rId5" Type="http://schemas.openxmlformats.org/officeDocument/2006/relationships/image" Target="../media/image50.png"/><Relationship Id="rId49" Type="http://schemas.openxmlformats.org/officeDocument/2006/relationships/image" Target="../media/image88.png"/><Relationship Id="rId48" Type="http://schemas.openxmlformats.org/officeDocument/2006/relationships/image" Target="../media/image87.svg"/><Relationship Id="rId47" Type="http://schemas.openxmlformats.org/officeDocument/2006/relationships/image" Target="../media/image86.png"/><Relationship Id="rId46" Type="http://schemas.openxmlformats.org/officeDocument/2006/relationships/image" Target="../media/image85.svg"/><Relationship Id="rId45" Type="http://schemas.openxmlformats.org/officeDocument/2006/relationships/image" Target="../media/image84.png"/><Relationship Id="rId44" Type="http://schemas.openxmlformats.org/officeDocument/2006/relationships/image" Target="../media/image24.svg"/><Relationship Id="rId43" Type="http://schemas.openxmlformats.org/officeDocument/2006/relationships/image" Target="../media/image83.png"/><Relationship Id="rId42" Type="http://schemas.openxmlformats.org/officeDocument/2006/relationships/image" Target="../media/image82.svg"/><Relationship Id="rId41" Type="http://schemas.openxmlformats.org/officeDocument/2006/relationships/image" Target="../media/image81.png"/><Relationship Id="rId40" Type="http://schemas.openxmlformats.org/officeDocument/2006/relationships/image" Target="../media/image28.svg"/><Relationship Id="rId4" Type="http://schemas.openxmlformats.org/officeDocument/2006/relationships/image" Target="../media/image8.svg"/><Relationship Id="rId39" Type="http://schemas.openxmlformats.org/officeDocument/2006/relationships/image" Target="../media/image80.png"/><Relationship Id="rId38" Type="http://schemas.openxmlformats.org/officeDocument/2006/relationships/image" Target="../media/image79.svg"/><Relationship Id="rId37" Type="http://schemas.openxmlformats.org/officeDocument/2006/relationships/image" Target="../media/image78.png"/><Relationship Id="rId36" Type="http://schemas.openxmlformats.org/officeDocument/2006/relationships/image" Target="../media/image77.svg"/><Relationship Id="rId35" Type="http://schemas.openxmlformats.org/officeDocument/2006/relationships/image" Target="../media/image76.png"/><Relationship Id="rId34" Type="http://schemas.openxmlformats.org/officeDocument/2006/relationships/image" Target="../media/image75.svg"/><Relationship Id="rId33" Type="http://schemas.openxmlformats.org/officeDocument/2006/relationships/image" Target="../media/image74.png"/><Relationship Id="rId32" Type="http://schemas.openxmlformats.org/officeDocument/2006/relationships/image" Target="../media/image4.svg"/><Relationship Id="rId31" Type="http://schemas.openxmlformats.org/officeDocument/2006/relationships/image" Target="../media/image46.png"/><Relationship Id="rId30" Type="http://schemas.openxmlformats.org/officeDocument/2006/relationships/image" Target="../media/image73.svg"/><Relationship Id="rId3" Type="http://schemas.openxmlformats.org/officeDocument/2006/relationships/image" Target="../media/image48.png"/><Relationship Id="rId29" Type="http://schemas.openxmlformats.org/officeDocument/2006/relationships/image" Target="../media/image72.png"/><Relationship Id="rId28" Type="http://schemas.openxmlformats.org/officeDocument/2006/relationships/image" Target="../media/image71.svg"/><Relationship Id="rId27" Type="http://schemas.openxmlformats.org/officeDocument/2006/relationships/image" Target="../media/image70.png"/><Relationship Id="rId26" Type="http://schemas.openxmlformats.org/officeDocument/2006/relationships/image" Target="../media/image69.svg"/><Relationship Id="rId25" Type="http://schemas.openxmlformats.org/officeDocument/2006/relationships/image" Target="../media/image68.png"/><Relationship Id="rId24" Type="http://schemas.openxmlformats.org/officeDocument/2006/relationships/image" Target="../media/image67.svg"/><Relationship Id="rId23" Type="http://schemas.openxmlformats.org/officeDocument/2006/relationships/image" Target="../media/image66.png"/><Relationship Id="rId22" Type="http://schemas.openxmlformats.org/officeDocument/2006/relationships/image" Target="../media/image65.svg"/><Relationship Id="rId21" Type="http://schemas.openxmlformats.org/officeDocument/2006/relationships/image" Target="../media/image64.png"/><Relationship Id="rId20" Type="http://schemas.openxmlformats.org/officeDocument/2006/relationships/image" Target="../media/image63.svg"/><Relationship Id="rId2" Type="http://schemas.openxmlformats.org/officeDocument/2006/relationships/image" Target="../media/image2.svg"/><Relationship Id="rId19" Type="http://schemas.openxmlformats.org/officeDocument/2006/relationships/image" Target="../media/image62.png"/><Relationship Id="rId18" Type="http://schemas.openxmlformats.org/officeDocument/2006/relationships/image" Target="../media/image61.svg"/><Relationship Id="rId17" Type="http://schemas.openxmlformats.org/officeDocument/2006/relationships/image" Target="../media/image60.png"/><Relationship Id="rId16" Type="http://schemas.openxmlformats.org/officeDocument/2006/relationships/image" Target="../media/image59.svg"/><Relationship Id="rId15" Type="http://schemas.openxmlformats.org/officeDocument/2006/relationships/image" Target="../media/image58.png"/><Relationship Id="rId14" Type="http://schemas.openxmlformats.org/officeDocument/2006/relationships/image" Target="../media/image57.svg"/><Relationship Id="rId13" Type="http://schemas.openxmlformats.org/officeDocument/2006/relationships/image" Target="../media/image56.png"/><Relationship Id="rId12" Type="http://schemas.openxmlformats.org/officeDocument/2006/relationships/image" Target="../media/image55.svg"/><Relationship Id="rId11" Type="http://schemas.openxmlformats.org/officeDocument/2006/relationships/image" Target="../media/image54.png"/><Relationship Id="rId10" Type="http://schemas.openxmlformats.org/officeDocument/2006/relationships/image" Target="../media/image43.sv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22.sv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5641508" y="1146339"/>
            <a:ext cx="7619971" cy="1818355"/>
            <a:chOff x="0" y="0"/>
            <a:chExt cx="2006906" cy="478908"/>
          </a:xfrm>
        </p:grpSpPr>
        <p:sp>
          <p:nvSpPr>
            <p:cNvPr id="19" name="Freeform 19"/>
            <p:cNvSpPr/>
            <p:nvPr/>
          </p:nvSpPr>
          <p:spPr>
            <a:xfrm>
              <a:off x="0" y="0"/>
              <a:ext cx="2006906" cy="478908"/>
            </a:xfrm>
            <a:custGeom>
              <a:avLst/>
              <a:gdLst/>
              <a:ahLst/>
              <a:cxnLst/>
              <a:rect l="l" t="t" r="r" b="b"/>
              <a:pathLst>
                <a:path w="2006906" h="478908">
                  <a:moveTo>
                    <a:pt x="101600" y="0"/>
                  </a:moveTo>
                  <a:lnTo>
                    <a:pt x="1905306" y="0"/>
                  </a:lnTo>
                  <a:cubicBezTo>
                    <a:pt x="1932252" y="0"/>
                    <a:pt x="1958094" y="10704"/>
                    <a:pt x="1977148" y="29758"/>
                  </a:cubicBezTo>
                  <a:cubicBezTo>
                    <a:pt x="1996202" y="48812"/>
                    <a:pt x="2006906" y="74654"/>
                    <a:pt x="2006906" y="101600"/>
                  </a:cubicBezTo>
                  <a:lnTo>
                    <a:pt x="2006906" y="377308"/>
                  </a:lnTo>
                  <a:cubicBezTo>
                    <a:pt x="2006906" y="433420"/>
                    <a:pt x="1961418" y="478908"/>
                    <a:pt x="1905306" y="478908"/>
                  </a:cubicBezTo>
                  <a:lnTo>
                    <a:pt x="101600" y="478908"/>
                  </a:lnTo>
                  <a:cubicBezTo>
                    <a:pt x="74654" y="478908"/>
                    <a:pt x="48812" y="468204"/>
                    <a:pt x="29758" y="449150"/>
                  </a:cubicBezTo>
                  <a:cubicBezTo>
                    <a:pt x="10704" y="430096"/>
                    <a:pt x="0" y="404254"/>
                    <a:pt x="0" y="377308"/>
                  </a:cubicBezTo>
                  <a:lnTo>
                    <a:pt x="0" y="101600"/>
                  </a:lnTo>
                  <a:cubicBezTo>
                    <a:pt x="0" y="74654"/>
                    <a:pt x="10704" y="48812"/>
                    <a:pt x="29758" y="29758"/>
                  </a:cubicBezTo>
                  <a:cubicBezTo>
                    <a:pt x="48812" y="10704"/>
                    <a:pt x="74654" y="0"/>
                    <a:pt x="101600" y="0"/>
                  </a:cubicBezTo>
                  <a:close/>
                </a:path>
              </a:pathLst>
            </a:custGeom>
            <a:solidFill>
              <a:srgbClr val="E8DB78"/>
            </a:solidFill>
          </p:spPr>
        </p:sp>
        <p:sp>
          <p:nvSpPr>
            <p:cNvPr id="20" name="TextBox 20"/>
            <p:cNvSpPr txBox="1"/>
            <p:nvPr/>
          </p:nvSpPr>
          <p:spPr>
            <a:xfrm>
              <a:off x="0" y="-38100"/>
              <a:ext cx="2006906" cy="517008"/>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2610460" y="2374143"/>
            <a:ext cx="13067080" cy="2961555"/>
          </a:xfrm>
          <a:prstGeom prst="rect">
            <a:avLst/>
          </a:prstGeom>
        </p:spPr>
        <p:txBody>
          <a:bodyPr lIns="0" tIns="0" rIns="0" bIns="0" rtlCol="0" anchor="t">
            <a:spAutoFit/>
          </a:bodyPr>
          <a:lstStyle/>
          <a:p>
            <a:pPr algn="ctr">
              <a:lnSpc>
                <a:spcPts val="14000"/>
              </a:lnSpc>
              <a:spcBef>
                <a:spcPct val="0"/>
              </a:spcBef>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Cultural Assumptions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Freeform 23"/>
          <p:cNvSpPr/>
          <p:nvPr/>
        </p:nvSpPr>
        <p:spPr>
          <a:xfrm>
            <a:off x="13048733" y="5335698"/>
            <a:ext cx="7215463" cy="5483752"/>
          </a:xfrm>
          <a:custGeom>
            <a:avLst/>
            <a:gdLst/>
            <a:ahLst/>
            <a:cxnLst/>
            <a:rect l="l" t="t" r="r" b="b"/>
            <a:pathLst>
              <a:path w="7215463" h="5483752">
                <a:moveTo>
                  <a:pt x="0" y="0"/>
                </a:moveTo>
                <a:lnTo>
                  <a:pt x="7215463" y="0"/>
                </a:lnTo>
                <a:lnTo>
                  <a:pt x="7215463" y="5483752"/>
                </a:lnTo>
                <a:lnTo>
                  <a:pt x="0" y="5483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169143" y="5646657"/>
            <a:ext cx="5508853" cy="5398676"/>
          </a:xfrm>
          <a:custGeom>
            <a:avLst/>
            <a:gdLst/>
            <a:ahLst/>
            <a:cxnLst/>
            <a:rect l="l" t="t" r="r" b="b"/>
            <a:pathLst>
              <a:path w="5508853" h="5398676">
                <a:moveTo>
                  <a:pt x="0" y="0"/>
                </a:moveTo>
                <a:lnTo>
                  <a:pt x="5508853" y="0"/>
                </a:lnTo>
                <a:lnTo>
                  <a:pt x="5508853" y="5398676"/>
                </a:lnTo>
                <a:lnTo>
                  <a:pt x="0" y="5398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384192" y="1759955"/>
            <a:ext cx="1695253" cy="2060384"/>
          </a:xfrm>
          <a:custGeom>
            <a:avLst/>
            <a:gdLst/>
            <a:ahLst/>
            <a:cxnLst/>
            <a:rect l="l" t="t" r="r" b="b"/>
            <a:pathLst>
              <a:path w="1695253" h="2060384">
                <a:moveTo>
                  <a:pt x="0" y="0"/>
                </a:moveTo>
                <a:lnTo>
                  <a:pt x="1695253" y="0"/>
                </a:lnTo>
                <a:lnTo>
                  <a:pt x="1695253" y="2060385"/>
                </a:lnTo>
                <a:lnTo>
                  <a:pt x="0" y="2060385"/>
                </a:lnTo>
                <a:lnTo>
                  <a:pt x="0" y="0"/>
                </a:lnTo>
                <a:close/>
              </a:path>
            </a:pathLst>
          </a:custGeom>
          <a:blipFill>
            <a:blip r:embed="rId7">
              <a:extLst>
                <a:ext uri="{96DAC541-7B7A-43D3-8B79-37D633B846F1}">
                  <asvg:svgBlip xmlns:asvg="http://schemas.microsoft.com/office/drawing/2016/SVG/main" r:embed="rId8"/>
                </a:ext>
              </a:extLst>
            </a:blip>
            <a:stretch>
              <a:fillRect l="-170786" t="-128796" r="-73006" b="-231491"/>
            </a:stretch>
          </a:blipFill>
        </p:spPr>
      </p:sp>
      <p:sp>
        <p:nvSpPr>
          <p:cNvPr id="26" name="TextBox 26"/>
          <p:cNvSpPr txBox="1"/>
          <p:nvPr/>
        </p:nvSpPr>
        <p:spPr>
          <a:xfrm>
            <a:off x="5872689" y="1125241"/>
            <a:ext cx="7061743" cy="1762125"/>
          </a:xfrm>
          <a:prstGeom prst="rect">
            <a:avLst/>
          </a:prstGeom>
        </p:spPr>
        <p:txBody>
          <a:bodyPr lIns="0" tIns="0" rIns="0" bIns="0" rtlCol="0" anchor="t">
            <a:spAutoFit/>
          </a:bodyPr>
          <a:lstStyle/>
          <a:p>
            <a:pPr algn="ctr">
              <a:lnSpc>
                <a:spcPts val="6300"/>
              </a:lnSpc>
            </a:pPr>
            <a:r>
              <a:rPr lang="en-US" sz="4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MYP 4</a:t>
            </a:r>
            <a:endParaRPr lang="en-US" sz="4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a:p>
            <a:pPr algn="ctr">
              <a:lnSpc>
                <a:spcPts val="6300"/>
              </a:lnSpc>
              <a:spcBef>
                <a:spcPct val="0"/>
              </a:spcBef>
            </a:pPr>
            <a:r>
              <a:rPr lang="en-US" sz="4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UNIT 3</a:t>
            </a:r>
            <a:endParaRPr lang="en-US" sz="4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7" name="Freeform 27"/>
          <p:cNvSpPr/>
          <p:nvPr/>
        </p:nvSpPr>
        <p:spPr>
          <a:xfrm>
            <a:off x="16656464" y="1516710"/>
            <a:ext cx="2167693" cy="2209379"/>
          </a:xfrm>
          <a:custGeom>
            <a:avLst/>
            <a:gdLst/>
            <a:ahLst/>
            <a:cxnLst/>
            <a:rect l="l" t="t" r="r" b="b"/>
            <a:pathLst>
              <a:path w="2167693" h="2209379">
                <a:moveTo>
                  <a:pt x="0" y="0"/>
                </a:moveTo>
                <a:lnTo>
                  <a:pt x="2167693" y="0"/>
                </a:lnTo>
                <a:lnTo>
                  <a:pt x="2167693" y="2209379"/>
                </a:lnTo>
                <a:lnTo>
                  <a:pt x="0" y="2209379"/>
                </a:lnTo>
                <a:lnTo>
                  <a:pt x="0" y="0"/>
                </a:lnTo>
                <a:close/>
              </a:path>
            </a:pathLst>
          </a:custGeom>
          <a:blipFill>
            <a:blip r:embed="rId9">
              <a:extLst>
                <a:ext uri="{96DAC541-7B7A-43D3-8B79-37D633B846F1}">
                  <asvg:svgBlip xmlns:asvg="http://schemas.microsoft.com/office/drawing/2016/SVG/main" r:embed="rId10"/>
                </a:ext>
              </a:extLst>
            </a:blip>
            <a:stretch>
              <a:fillRect l="-66221" t="-24120" r="-191206" b="-184481"/>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9387804" y="1662506"/>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E9DB78"/>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Freeform 21"/>
          <p:cNvSpPr/>
          <p:nvPr/>
        </p:nvSpPr>
        <p:spPr>
          <a:xfrm>
            <a:off x="-5816265" y="1028700"/>
            <a:ext cx="13234737" cy="8229600"/>
          </a:xfrm>
          <a:custGeom>
            <a:avLst/>
            <a:gdLst/>
            <a:ahLst/>
            <a:cxnLst/>
            <a:rect l="l" t="t" r="r" b="b"/>
            <a:pathLst>
              <a:path w="13234737" h="8229600">
                <a:moveTo>
                  <a:pt x="0" y="0"/>
                </a:moveTo>
                <a:lnTo>
                  <a:pt x="13234737" y="0"/>
                </a:lnTo>
                <a:lnTo>
                  <a:pt x="13234737"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9764757" y="1678678"/>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DISCUSSION</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TextBox 23"/>
          <p:cNvSpPr txBox="1"/>
          <p:nvPr/>
        </p:nvSpPr>
        <p:spPr>
          <a:xfrm>
            <a:off x="7789824" y="3018716"/>
            <a:ext cx="9194603" cy="5911848"/>
          </a:xfrm>
          <a:prstGeom prst="rect">
            <a:avLst/>
          </a:prstGeom>
        </p:spPr>
        <p:txBody>
          <a:bodyPr lIns="0" tIns="0" rIns="0" bIns="0" rtlCol="0" anchor="t">
            <a:spAutoFit/>
          </a:bodyPr>
          <a:lstStyle/>
          <a:p>
            <a:pPr algn="ctr">
              <a:lnSpc>
                <a:spcPts val="8800"/>
              </a:lnSpc>
            </a:pPr>
            <a:r>
              <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How Do Cultural Assumptions, Stereotypes, and Generalisations Differ?</a:t>
            </a:r>
            <a:endPar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104100" y="3401203"/>
            <a:ext cx="5003540" cy="3636948"/>
            <a:chOff x="0" y="0"/>
            <a:chExt cx="2830422" cy="2057363"/>
          </a:xfrm>
        </p:grpSpPr>
        <p:sp>
          <p:nvSpPr>
            <p:cNvPr id="19" name="Freeform 19"/>
            <p:cNvSpPr/>
            <p:nvPr/>
          </p:nvSpPr>
          <p:spPr>
            <a:xfrm>
              <a:off x="0" y="-212"/>
              <a:ext cx="2829015" cy="2058320"/>
            </a:xfrm>
            <a:custGeom>
              <a:avLst/>
              <a:gdLst/>
              <a:ahLst/>
              <a:cxnLst/>
              <a:rect l="l" t="t" r="r" b="b"/>
              <a:pathLst>
                <a:path w="2829015" h="2058320">
                  <a:moveTo>
                    <a:pt x="2827607" y="823479"/>
                  </a:moveTo>
                  <a:cubicBezTo>
                    <a:pt x="2827607" y="557649"/>
                    <a:pt x="2824792" y="291819"/>
                    <a:pt x="2814940" y="26795"/>
                  </a:cubicBezTo>
                  <a:cubicBezTo>
                    <a:pt x="2613672" y="27601"/>
                    <a:pt x="2410996" y="23573"/>
                    <a:pt x="2209728" y="18740"/>
                  </a:cubicBezTo>
                  <a:cubicBezTo>
                    <a:pt x="1994385" y="13101"/>
                    <a:pt x="1780449" y="6656"/>
                    <a:pt x="1565107" y="3434"/>
                  </a:cubicBezTo>
                  <a:cubicBezTo>
                    <a:pt x="1349764" y="-2328"/>
                    <a:pt x="1135828" y="212"/>
                    <a:pt x="920485" y="3434"/>
                  </a:cubicBezTo>
                  <a:cubicBezTo>
                    <a:pt x="613657" y="8267"/>
                    <a:pt x="306828" y="5851"/>
                    <a:pt x="0" y="4240"/>
                  </a:cubicBezTo>
                  <a:cubicBezTo>
                    <a:pt x="0" y="131516"/>
                    <a:pt x="1407" y="258792"/>
                    <a:pt x="2815" y="386068"/>
                  </a:cubicBezTo>
                  <a:cubicBezTo>
                    <a:pt x="5630" y="710703"/>
                    <a:pt x="11260" y="1036143"/>
                    <a:pt x="12667" y="1360778"/>
                  </a:cubicBezTo>
                  <a:cubicBezTo>
                    <a:pt x="14075" y="1583914"/>
                    <a:pt x="14075" y="1807856"/>
                    <a:pt x="14075" y="2030992"/>
                  </a:cubicBezTo>
                  <a:cubicBezTo>
                    <a:pt x="175934" y="2031797"/>
                    <a:pt x="337793" y="2033408"/>
                    <a:pt x="499652" y="2036630"/>
                  </a:cubicBezTo>
                  <a:cubicBezTo>
                    <a:pt x="574248" y="2038241"/>
                    <a:pt x="647436" y="2039853"/>
                    <a:pt x="722032" y="2041464"/>
                  </a:cubicBezTo>
                  <a:cubicBezTo>
                    <a:pt x="937375" y="2041464"/>
                    <a:pt x="1151310" y="2051130"/>
                    <a:pt x="1366653" y="2055963"/>
                  </a:cubicBezTo>
                  <a:cubicBezTo>
                    <a:pt x="1598886" y="2062655"/>
                    <a:pt x="1832526" y="2053547"/>
                    <a:pt x="2064758" y="2047908"/>
                  </a:cubicBezTo>
                  <a:cubicBezTo>
                    <a:pt x="2319511" y="2041464"/>
                    <a:pt x="2574262" y="2033408"/>
                    <a:pt x="2829015" y="2031797"/>
                  </a:cubicBezTo>
                  <a:cubicBezTo>
                    <a:pt x="2826200" y="1952048"/>
                    <a:pt x="2821977" y="1872299"/>
                    <a:pt x="2823384" y="1792550"/>
                  </a:cubicBezTo>
                  <a:cubicBezTo>
                    <a:pt x="2824792" y="1469526"/>
                    <a:pt x="2827607" y="1146503"/>
                    <a:pt x="2827607" y="823479"/>
                  </a:cubicBezTo>
                  <a:close/>
                </a:path>
              </a:pathLst>
            </a:custGeom>
            <a:solidFill>
              <a:srgbClr val="F5ECE5"/>
            </a:solidFill>
            <a:ln w="12700" cap="sq">
              <a:solidFill>
                <a:srgbClr val="000000"/>
              </a:solidFill>
              <a:prstDash val="solid"/>
              <a:miter/>
            </a:ln>
          </p:spPr>
        </p:sp>
      </p:grpSp>
      <p:sp>
        <p:nvSpPr>
          <p:cNvPr id="20" name="TextBox 20"/>
          <p:cNvSpPr txBox="1"/>
          <p:nvPr/>
        </p:nvSpPr>
        <p:spPr>
          <a:xfrm>
            <a:off x="1316521" y="723900"/>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How Do They Differ?</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1" name="Group 21"/>
          <p:cNvGrpSpPr/>
          <p:nvPr/>
        </p:nvGrpSpPr>
        <p:grpSpPr>
          <a:xfrm rot="0">
            <a:off x="1074977" y="2748052"/>
            <a:ext cx="5042737" cy="1306302"/>
            <a:chOff x="0" y="0"/>
            <a:chExt cx="1328128" cy="344047"/>
          </a:xfrm>
        </p:grpSpPr>
        <p:sp>
          <p:nvSpPr>
            <p:cNvPr id="22" name="Freeform 22"/>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E9DB78"/>
            </a:solidFill>
          </p:spPr>
        </p:sp>
        <p:sp>
          <p:nvSpPr>
            <p:cNvPr id="23" name="TextBox 23"/>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24" name="TextBox 24"/>
          <p:cNvSpPr txBox="1"/>
          <p:nvPr/>
        </p:nvSpPr>
        <p:spPr>
          <a:xfrm>
            <a:off x="1478519" y="2734707"/>
            <a:ext cx="4408466" cy="1209167"/>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CULTURAL ASSUMPTION</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5" name="TextBox 25"/>
          <p:cNvSpPr txBox="1"/>
          <p:nvPr/>
        </p:nvSpPr>
        <p:spPr>
          <a:xfrm>
            <a:off x="1104100" y="4272462"/>
            <a:ext cx="5003540" cy="2524760"/>
          </a:xfrm>
          <a:prstGeom prst="rect">
            <a:avLst/>
          </a:prstGeom>
        </p:spPr>
        <p:txBody>
          <a:bodyPr lIns="0" tIns="0" rIns="0" bIns="0" rtlCol="0" anchor="t">
            <a:spAutoFit/>
          </a:bodyPr>
          <a:lstStyle/>
          <a:p>
            <a:pPr algn="ctr">
              <a:lnSpc>
                <a:spcPts val="4720"/>
              </a:lnSpc>
            </a:pP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An i</a:t>
            </a: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mplicit societal belief or value accepted within a cultural group.</a:t>
            </a:r>
            <a:endPar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26" name="Group 26"/>
          <p:cNvGrpSpPr/>
          <p:nvPr/>
        </p:nvGrpSpPr>
        <p:grpSpPr>
          <a:xfrm rot="0">
            <a:off x="6651847" y="3401203"/>
            <a:ext cx="5003540" cy="3636948"/>
            <a:chOff x="0" y="0"/>
            <a:chExt cx="2830422" cy="2057363"/>
          </a:xfrm>
        </p:grpSpPr>
        <p:sp>
          <p:nvSpPr>
            <p:cNvPr id="27" name="Freeform 27"/>
            <p:cNvSpPr/>
            <p:nvPr/>
          </p:nvSpPr>
          <p:spPr>
            <a:xfrm>
              <a:off x="0" y="-212"/>
              <a:ext cx="2829015" cy="2058320"/>
            </a:xfrm>
            <a:custGeom>
              <a:avLst/>
              <a:gdLst/>
              <a:ahLst/>
              <a:cxnLst/>
              <a:rect l="l" t="t" r="r" b="b"/>
              <a:pathLst>
                <a:path w="2829015" h="2058320">
                  <a:moveTo>
                    <a:pt x="2827607" y="823479"/>
                  </a:moveTo>
                  <a:cubicBezTo>
                    <a:pt x="2827607" y="557649"/>
                    <a:pt x="2824792" y="291819"/>
                    <a:pt x="2814940" y="26795"/>
                  </a:cubicBezTo>
                  <a:cubicBezTo>
                    <a:pt x="2613672" y="27601"/>
                    <a:pt x="2410996" y="23573"/>
                    <a:pt x="2209728" y="18740"/>
                  </a:cubicBezTo>
                  <a:cubicBezTo>
                    <a:pt x="1994385" y="13101"/>
                    <a:pt x="1780449" y="6656"/>
                    <a:pt x="1565107" y="3434"/>
                  </a:cubicBezTo>
                  <a:cubicBezTo>
                    <a:pt x="1349764" y="-2328"/>
                    <a:pt x="1135828" y="212"/>
                    <a:pt x="920485" y="3434"/>
                  </a:cubicBezTo>
                  <a:cubicBezTo>
                    <a:pt x="613657" y="8267"/>
                    <a:pt x="306828" y="5851"/>
                    <a:pt x="0" y="4240"/>
                  </a:cubicBezTo>
                  <a:cubicBezTo>
                    <a:pt x="0" y="131516"/>
                    <a:pt x="1407" y="258792"/>
                    <a:pt x="2815" y="386068"/>
                  </a:cubicBezTo>
                  <a:cubicBezTo>
                    <a:pt x="5630" y="710703"/>
                    <a:pt x="11260" y="1036143"/>
                    <a:pt x="12667" y="1360778"/>
                  </a:cubicBezTo>
                  <a:cubicBezTo>
                    <a:pt x="14075" y="1583914"/>
                    <a:pt x="14075" y="1807856"/>
                    <a:pt x="14075" y="2030992"/>
                  </a:cubicBezTo>
                  <a:cubicBezTo>
                    <a:pt x="175934" y="2031797"/>
                    <a:pt x="337793" y="2033408"/>
                    <a:pt x="499652" y="2036630"/>
                  </a:cubicBezTo>
                  <a:cubicBezTo>
                    <a:pt x="574248" y="2038241"/>
                    <a:pt x="647436" y="2039853"/>
                    <a:pt x="722032" y="2041464"/>
                  </a:cubicBezTo>
                  <a:cubicBezTo>
                    <a:pt x="937375" y="2041464"/>
                    <a:pt x="1151310" y="2051130"/>
                    <a:pt x="1366653" y="2055963"/>
                  </a:cubicBezTo>
                  <a:cubicBezTo>
                    <a:pt x="1598886" y="2062655"/>
                    <a:pt x="1832526" y="2053547"/>
                    <a:pt x="2064758" y="2047908"/>
                  </a:cubicBezTo>
                  <a:cubicBezTo>
                    <a:pt x="2319511" y="2041464"/>
                    <a:pt x="2574262" y="2033408"/>
                    <a:pt x="2829015" y="2031797"/>
                  </a:cubicBezTo>
                  <a:cubicBezTo>
                    <a:pt x="2826200" y="1952048"/>
                    <a:pt x="2821977" y="1872299"/>
                    <a:pt x="2823384" y="1792550"/>
                  </a:cubicBezTo>
                  <a:cubicBezTo>
                    <a:pt x="2824792" y="1469526"/>
                    <a:pt x="2827607" y="1146503"/>
                    <a:pt x="2827607" y="823479"/>
                  </a:cubicBezTo>
                  <a:close/>
                </a:path>
              </a:pathLst>
            </a:custGeom>
            <a:solidFill>
              <a:srgbClr val="F5ECE5"/>
            </a:solidFill>
            <a:ln w="12700" cap="sq">
              <a:solidFill>
                <a:srgbClr val="000000"/>
              </a:solidFill>
              <a:prstDash val="solid"/>
              <a:miter/>
            </a:ln>
          </p:spPr>
        </p:sp>
      </p:grpSp>
      <p:grpSp>
        <p:nvGrpSpPr>
          <p:cNvPr id="28" name="Group 28"/>
          <p:cNvGrpSpPr/>
          <p:nvPr/>
        </p:nvGrpSpPr>
        <p:grpSpPr>
          <a:xfrm rot="0">
            <a:off x="6622724" y="2748052"/>
            <a:ext cx="5042737" cy="1306302"/>
            <a:chOff x="0" y="0"/>
            <a:chExt cx="1328128" cy="344047"/>
          </a:xfrm>
        </p:grpSpPr>
        <p:sp>
          <p:nvSpPr>
            <p:cNvPr id="29" name="Freeform 29"/>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8FCACF"/>
            </a:solidFill>
          </p:spPr>
        </p:sp>
        <p:sp>
          <p:nvSpPr>
            <p:cNvPr id="30" name="TextBox 30"/>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7026266" y="299664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STEREOTYPE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2" name="TextBox 32"/>
          <p:cNvSpPr txBox="1"/>
          <p:nvPr/>
        </p:nvSpPr>
        <p:spPr>
          <a:xfrm>
            <a:off x="6651847" y="4272462"/>
            <a:ext cx="4782885" cy="2524760"/>
          </a:xfrm>
          <a:prstGeom prst="rect">
            <a:avLst/>
          </a:prstGeom>
        </p:spPr>
        <p:txBody>
          <a:bodyPr lIns="0" tIns="0" rIns="0" bIns="0" rtlCol="0" anchor="t">
            <a:spAutoFit/>
          </a:bodyPr>
          <a:lstStyle/>
          <a:p>
            <a:pPr algn="ctr">
              <a:lnSpc>
                <a:spcPts val="4720"/>
              </a:lnSpc>
            </a:pP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An oversi</a:t>
            </a: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mplified, fixed idea applied to all members of a group.</a:t>
            </a:r>
            <a:endPar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3" name="Group 33"/>
          <p:cNvGrpSpPr/>
          <p:nvPr/>
        </p:nvGrpSpPr>
        <p:grpSpPr>
          <a:xfrm rot="0">
            <a:off x="12199409" y="3401203"/>
            <a:ext cx="5003540" cy="3636948"/>
            <a:chOff x="0" y="0"/>
            <a:chExt cx="2830422" cy="2057363"/>
          </a:xfrm>
        </p:grpSpPr>
        <p:sp>
          <p:nvSpPr>
            <p:cNvPr id="34" name="Freeform 34"/>
            <p:cNvSpPr/>
            <p:nvPr/>
          </p:nvSpPr>
          <p:spPr>
            <a:xfrm>
              <a:off x="0" y="-212"/>
              <a:ext cx="2829015" cy="2058320"/>
            </a:xfrm>
            <a:custGeom>
              <a:avLst/>
              <a:gdLst/>
              <a:ahLst/>
              <a:cxnLst/>
              <a:rect l="l" t="t" r="r" b="b"/>
              <a:pathLst>
                <a:path w="2829015" h="2058320">
                  <a:moveTo>
                    <a:pt x="2827607" y="823479"/>
                  </a:moveTo>
                  <a:cubicBezTo>
                    <a:pt x="2827607" y="557649"/>
                    <a:pt x="2824792" y="291819"/>
                    <a:pt x="2814940" y="26795"/>
                  </a:cubicBezTo>
                  <a:cubicBezTo>
                    <a:pt x="2613672" y="27601"/>
                    <a:pt x="2410996" y="23573"/>
                    <a:pt x="2209728" y="18740"/>
                  </a:cubicBezTo>
                  <a:cubicBezTo>
                    <a:pt x="1994385" y="13101"/>
                    <a:pt x="1780449" y="6656"/>
                    <a:pt x="1565107" y="3434"/>
                  </a:cubicBezTo>
                  <a:cubicBezTo>
                    <a:pt x="1349764" y="-2328"/>
                    <a:pt x="1135828" y="212"/>
                    <a:pt x="920485" y="3434"/>
                  </a:cubicBezTo>
                  <a:cubicBezTo>
                    <a:pt x="613657" y="8267"/>
                    <a:pt x="306828" y="5851"/>
                    <a:pt x="0" y="4240"/>
                  </a:cubicBezTo>
                  <a:cubicBezTo>
                    <a:pt x="0" y="131516"/>
                    <a:pt x="1407" y="258792"/>
                    <a:pt x="2815" y="386068"/>
                  </a:cubicBezTo>
                  <a:cubicBezTo>
                    <a:pt x="5630" y="710703"/>
                    <a:pt x="11260" y="1036143"/>
                    <a:pt x="12667" y="1360778"/>
                  </a:cubicBezTo>
                  <a:cubicBezTo>
                    <a:pt x="14075" y="1583914"/>
                    <a:pt x="14075" y="1807856"/>
                    <a:pt x="14075" y="2030992"/>
                  </a:cubicBezTo>
                  <a:cubicBezTo>
                    <a:pt x="175934" y="2031797"/>
                    <a:pt x="337793" y="2033408"/>
                    <a:pt x="499652" y="2036630"/>
                  </a:cubicBezTo>
                  <a:cubicBezTo>
                    <a:pt x="574248" y="2038241"/>
                    <a:pt x="647436" y="2039853"/>
                    <a:pt x="722032" y="2041464"/>
                  </a:cubicBezTo>
                  <a:cubicBezTo>
                    <a:pt x="937375" y="2041464"/>
                    <a:pt x="1151310" y="2051130"/>
                    <a:pt x="1366653" y="2055963"/>
                  </a:cubicBezTo>
                  <a:cubicBezTo>
                    <a:pt x="1598886" y="2062655"/>
                    <a:pt x="1832526" y="2053547"/>
                    <a:pt x="2064758" y="2047908"/>
                  </a:cubicBezTo>
                  <a:cubicBezTo>
                    <a:pt x="2319511" y="2041464"/>
                    <a:pt x="2574262" y="2033408"/>
                    <a:pt x="2829015" y="2031797"/>
                  </a:cubicBezTo>
                  <a:cubicBezTo>
                    <a:pt x="2826200" y="1952048"/>
                    <a:pt x="2821977" y="1872299"/>
                    <a:pt x="2823384" y="1792550"/>
                  </a:cubicBezTo>
                  <a:cubicBezTo>
                    <a:pt x="2824792" y="1469526"/>
                    <a:pt x="2827607" y="1146503"/>
                    <a:pt x="2827607" y="823479"/>
                  </a:cubicBezTo>
                  <a:close/>
                </a:path>
              </a:pathLst>
            </a:custGeom>
            <a:solidFill>
              <a:srgbClr val="F5ECE5"/>
            </a:solidFill>
            <a:ln w="12700" cap="sq">
              <a:solidFill>
                <a:srgbClr val="000000"/>
              </a:solidFill>
              <a:prstDash val="solid"/>
              <a:miter/>
            </a:ln>
          </p:spPr>
        </p:sp>
      </p:grpSp>
      <p:grpSp>
        <p:nvGrpSpPr>
          <p:cNvPr id="35" name="Group 35"/>
          <p:cNvGrpSpPr/>
          <p:nvPr/>
        </p:nvGrpSpPr>
        <p:grpSpPr>
          <a:xfrm rot="0">
            <a:off x="12170286" y="2748052"/>
            <a:ext cx="5042737" cy="1306302"/>
            <a:chOff x="0" y="0"/>
            <a:chExt cx="1328128" cy="344047"/>
          </a:xfrm>
        </p:grpSpPr>
        <p:sp>
          <p:nvSpPr>
            <p:cNvPr id="36" name="Freeform 36"/>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D4BBE1"/>
            </a:solidFill>
          </p:spPr>
        </p:sp>
        <p:sp>
          <p:nvSpPr>
            <p:cNvPr id="37" name="TextBox 37"/>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38" name="TextBox 38"/>
          <p:cNvSpPr txBox="1"/>
          <p:nvPr/>
        </p:nvSpPr>
        <p:spPr>
          <a:xfrm>
            <a:off x="12573828" y="299664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GENERALISATION</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9" name="TextBox 39"/>
          <p:cNvSpPr txBox="1"/>
          <p:nvPr/>
        </p:nvSpPr>
        <p:spPr>
          <a:xfrm>
            <a:off x="12363815" y="4272462"/>
            <a:ext cx="4607664" cy="2524760"/>
          </a:xfrm>
          <a:prstGeom prst="rect">
            <a:avLst/>
          </a:prstGeom>
        </p:spPr>
        <p:txBody>
          <a:bodyPr lIns="0" tIns="0" rIns="0" bIns="0" rtlCol="0" anchor="t">
            <a:spAutoFit/>
          </a:bodyPr>
          <a:lstStyle/>
          <a:p>
            <a:pPr algn="ctr">
              <a:lnSpc>
                <a:spcPts val="4720"/>
              </a:lnSpc>
            </a:pP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 broad state</a:t>
            </a:r>
            <a:r>
              <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ment about a group that may contain truth, but lacks nuance.</a:t>
            </a:r>
            <a:endParaRPr lang="en-US" sz="40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40" name="Group 40"/>
          <p:cNvGrpSpPr/>
          <p:nvPr/>
        </p:nvGrpSpPr>
        <p:grpSpPr>
          <a:xfrm rot="0">
            <a:off x="1104100" y="7399156"/>
            <a:ext cx="16098849" cy="1859144"/>
            <a:chOff x="0" y="0"/>
            <a:chExt cx="9106859" cy="1051688"/>
          </a:xfrm>
        </p:grpSpPr>
        <p:sp>
          <p:nvSpPr>
            <p:cNvPr id="41" name="Freeform 41"/>
            <p:cNvSpPr/>
            <p:nvPr/>
          </p:nvSpPr>
          <p:spPr>
            <a:xfrm>
              <a:off x="0" y="-636"/>
              <a:ext cx="9102330" cy="1053772"/>
            </a:xfrm>
            <a:custGeom>
              <a:avLst/>
              <a:gdLst/>
              <a:ahLst/>
              <a:cxnLst/>
              <a:rect l="l" t="t" r="r" b="b"/>
              <a:pathLst>
                <a:path w="9102330" h="1053772">
                  <a:moveTo>
                    <a:pt x="9097801" y="421476"/>
                  </a:moveTo>
                  <a:cubicBezTo>
                    <a:pt x="9097801" y="285588"/>
                    <a:pt x="9088744" y="149701"/>
                    <a:pt x="9057045" y="14225"/>
                  </a:cubicBezTo>
                  <a:cubicBezTo>
                    <a:pt x="8409467" y="14637"/>
                    <a:pt x="7757358" y="12578"/>
                    <a:pt x="7109781" y="10107"/>
                  </a:cubicBezTo>
                  <a:cubicBezTo>
                    <a:pt x="6416916" y="7224"/>
                    <a:pt x="5728581" y="3930"/>
                    <a:pt x="5035717" y="2283"/>
                  </a:cubicBezTo>
                  <a:cubicBezTo>
                    <a:pt x="4342853" y="-1904"/>
                    <a:pt x="3654518" y="636"/>
                    <a:pt x="2961654" y="2283"/>
                  </a:cubicBezTo>
                  <a:cubicBezTo>
                    <a:pt x="1974436" y="4754"/>
                    <a:pt x="987218" y="3518"/>
                    <a:pt x="0" y="2695"/>
                  </a:cubicBezTo>
                  <a:cubicBezTo>
                    <a:pt x="0" y="67756"/>
                    <a:pt x="4529" y="132818"/>
                    <a:pt x="9057" y="197879"/>
                  </a:cubicBezTo>
                  <a:cubicBezTo>
                    <a:pt x="18114" y="363827"/>
                    <a:pt x="36228" y="530186"/>
                    <a:pt x="40757" y="696133"/>
                  </a:cubicBezTo>
                  <a:cubicBezTo>
                    <a:pt x="45285" y="810197"/>
                    <a:pt x="45285" y="924672"/>
                    <a:pt x="45285" y="1038735"/>
                  </a:cubicBezTo>
                  <a:cubicBezTo>
                    <a:pt x="566065" y="1039147"/>
                    <a:pt x="1086845" y="1039970"/>
                    <a:pt x="1607626" y="1041617"/>
                  </a:cubicBezTo>
                  <a:cubicBezTo>
                    <a:pt x="1847637" y="1042441"/>
                    <a:pt x="2083120" y="1043265"/>
                    <a:pt x="2323132" y="1044088"/>
                  </a:cubicBezTo>
                  <a:cubicBezTo>
                    <a:pt x="3015996" y="1044088"/>
                    <a:pt x="3704332" y="1049029"/>
                    <a:pt x="4397196" y="1051500"/>
                  </a:cubicBezTo>
                  <a:cubicBezTo>
                    <a:pt x="5144401" y="1057404"/>
                    <a:pt x="5896136" y="1050265"/>
                    <a:pt x="6643343" y="1047382"/>
                  </a:cubicBezTo>
                  <a:cubicBezTo>
                    <a:pt x="7463006" y="1044088"/>
                    <a:pt x="8282667" y="1039970"/>
                    <a:pt x="9102330" y="1039147"/>
                  </a:cubicBezTo>
                  <a:cubicBezTo>
                    <a:pt x="9093274" y="998380"/>
                    <a:pt x="9079688" y="957614"/>
                    <a:pt x="9084216" y="916848"/>
                  </a:cubicBezTo>
                  <a:cubicBezTo>
                    <a:pt x="9088744" y="751724"/>
                    <a:pt x="9097801" y="586600"/>
                    <a:pt x="9097801" y="421476"/>
                  </a:cubicBezTo>
                  <a:close/>
                </a:path>
              </a:pathLst>
            </a:custGeom>
            <a:solidFill>
              <a:srgbClr val="F5ECE5"/>
            </a:solidFill>
            <a:ln w="12700" cap="sq">
              <a:solidFill>
                <a:srgbClr val="000000"/>
              </a:solidFill>
              <a:prstDash val="solid"/>
              <a:miter/>
            </a:ln>
          </p:spPr>
        </p:sp>
      </p:grpSp>
      <p:sp>
        <p:nvSpPr>
          <p:cNvPr id="42" name="TextBox 42"/>
          <p:cNvSpPr txBox="1"/>
          <p:nvPr/>
        </p:nvSpPr>
        <p:spPr>
          <a:xfrm>
            <a:off x="1432037" y="7571173"/>
            <a:ext cx="15442977" cy="1429893"/>
          </a:xfrm>
          <a:prstGeom prst="rect">
            <a:avLst/>
          </a:prstGeom>
        </p:spPr>
        <p:txBody>
          <a:bodyPr lIns="0" tIns="0" rIns="0" bIns="0" rtlCol="0" anchor="t">
            <a:spAutoFit/>
          </a:bodyPr>
          <a:lstStyle/>
          <a:p>
            <a:pPr algn="ctr">
              <a:lnSpc>
                <a:spcPts val="4955"/>
              </a:lnSpc>
            </a:pPr>
            <a:r>
              <a:rPr lang="en-US" sz="4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A</a:t>
            </a:r>
            <a:r>
              <a:rPr lang="en-US" sz="4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ssumptions shape stereotypes and generalisations. </a:t>
            </a:r>
            <a:endParaRPr lang="en-US" sz="4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a:p>
            <a:pPr algn="ctr">
              <a:lnSpc>
                <a:spcPts val="4955"/>
              </a:lnSpc>
            </a:pPr>
            <a:r>
              <a:rPr lang="en-US" sz="4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They aren’t always harmful, but should be examined.</a:t>
            </a:r>
            <a:endParaRPr lang="en-US" sz="4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7957299" y="2973158"/>
            <a:ext cx="8631900" cy="1848229"/>
            <a:chOff x="0" y="0"/>
            <a:chExt cx="4402484" cy="942643"/>
          </a:xfrm>
        </p:grpSpPr>
        <p:sp>
          <p:nvSpPr>
            <p:cNvPr id="19" name="Freeform 19"/>
            <p:cNvSpPr/>
            <p:nvPr/>
          </p:nvSpPr>
          <p:spPr>
            <a:xfrm>
              <a:off x="0" y="-684"/>
              <a:ext cx="4400295" cy="944854"/>
            </a:xfrm>
            <a:custGeom>
              <a:avLst/>
              <a:gdLst/>
              <a:ahLst/>
              <a:cxnLst/>
              <a:rect l="l" t="t" r="r" b="b"/>
              <a:pathLst>
                <a:path w="4400295" h="944854">
                  <a:moveTo>
                    <a:pt x="4398106" y="377889"/>
                  </a:moveTo>
                  <a:cubicBezTo>
                    <a:pt x="4398106" y="256091"/>
                    <a:pt x="4393727" y="134293"/>
                    <a:pt x="4378403" y="12864"/>
                  </a:cubicBezTo>
                  <a:cubicBezTo>
                    <a:pt x="4065347" y="13233"/>
                    <a:pt x="3750102" y="11387"/>
                    <a:pt x="3437046" y="9173"/>
                  </a:cubicBezTo>
                  <a:cubicBezTo>
                    <a:pt x="3102098" y="6589"/>
                    <a:pt x="2769340" y="3637"/>
                    <a:pt x="2434392" y="2160"/>
                  </a:cubicBezTo>
                  <a:cubicBezTo>
                    <a:pt x="2099444" y="-1856"/>
                    <a:pt x="1766686" y="684"/>
                    <a:pt x="1431738" y="2160"/>
                  </a:cubicBezTo>
                  <a:cubicBezTo>
                    <a:pt x="954492" y="4375"/>
                    <a:pt x="477246" y="3268"/>
                    <a:pt x="0" y="2529"/>
                  </a:cubicBezTo>
                  <a:cubicBezTo>
                    <a:pt x="0" y="60845"/>
                    <a:pt x="2189" y="119160"/>
                    <a:pt x="4378" y="177476"/>
                  </a:cubicBezTo>
                  <a:cubicBezTo>
                    <a:pt x="8757" y="326217"/>
                    <a:pt x="17514" y="475327"/>
                    <a:pt x="19703" y="624069"/>
                  </a:cubicBezTo>
                  <a:cubicBezTo>
                    <a:pt x="21892" y="726305"/>
                    <a:pt x="21892" y="828911"/>
                    <a:pt x="21892" y="931147"/>
                  </a:cubicBezTo>
                  <a:cubicBezTo>
                    <a:pt x="273650" y="931516"/>
                    <a:pt x="525408" y="932255"/>
                    <a:pt x="777167" y="933731"/>
                  </a:cubicBezTo>
                  <a:cubicBezTo>
                    <a:pt x="893194" y="934469"/>
                    <a:pt x="1007033" y="935207"/>
                    <a:pt x="1123060" y="935945"/>
                  </a:cubicBezTo>
                  <a:cubicBezTo>
                    <a:pt x="1458008" y="935945"/>
                    <a:pt x="1790767" y="940375"/>
                    <a:pt x="2125715" y="942589"/>
                  </a:cubicBezTo>
                  <a:cubicBezTo>
                    <a:pt x="2486933" y="948407"/>
                    <a:pt x="2850340" y="941482"/>
                    <a:pt x="3211559" y="938898"/>
                  </a:cubicBezTo>
                  <a:cubicBezTo>
                    <a:pt x="3607804" y="935945"/>
                    <a:pt x="4004049" y="932255"/>
                    <a:pt x="4400295" y="931516"/>
                  </a:cubicBezTo>
                  <a:cubicBezTo>
                    <a:pt x="4395917" y="894977"/>
                    <a:pt x="4389349" y="858438"/>
                    <a:pt x="4391538" y="821898"/>
                  </a:cubicBezTo>
                  <a:cubicBezTo>
                    <a:pt x="4393727" y="673895"/>
                    <a:pt x="4398106" y="525892"/>
                    <a:pt x="4398106" y="377889"/>
                  </a:cubicBezTo>
                  <a:close/>
                </a:path>
              </a:pathLst>
            </a:custGeom>
            <a:solidFill>
              <a:srgbClr val="F5ECE5"/>
            </a:solidFill>
            <a:ln w="12700" cap="sq">
              <a:solidFill>
                <a:srgbClr val="000000"/>
              </a:solidFill>
              <a:prstDash val="solid"/>
              <a:miter/>
            </a:ln>
          </p:spPr>
        </p:sp>
      </p:grpSp>
      <p:grpSp>
        <p:nvGrpSpPr>
          <p:cNvPr id="20" name="Group 20"/>
          <p:cNvGrpSpPr/>
          <p:nvPr/>
        </p:nvGrpSpPr>
        <p:grpSpPr>
          <a:xfrm rot="0">
            <a:off x="6578673" y="2973158"/>
            <a:ext cx="4894876" cy="1848229"/>
            <a:chOff x="0" y="0"/>
            <a:chExt cx="1289185" cy="486776"/>
          </a:xfrm>
        </p:grpSpPr>
        <p:sp>
          <p:nvSpPr>
            <p:cNvPr id="21" name="Freeform 21"/>
            <p:cNvSpPr/>
            <p:nvPr/>
          </p:nvSpPr>
          <p:spPr>
            <a:xfrm>
              <a:off x="0" y="0"/>
              <a:ext cx="1289185" cy="486776"/>
            </a:xfrm>
            <a:custGeom>
              <a:avLst/>
              <a:gdLst/>
              <a:ahLst/>
              <a:cxnLst/>
              <a:rect l="l" t="t" r="r" b="b"/>
              <a:pathLst>
                <a:path w="1289185" h="486776">
                  <a:moveTo>
                    <a:pt x="158164" y="0"/>
                  </a:moveTo>
                  <a:lnTo>
                    <a:pt x="1131022" y="0"/>
                  </a:lnTo>
                  <a:cubicBezTo>
                    <a:pt x="1218373" y="0"/>
                    <a:pt x="1289185" y="70812"/>
                    <a:pt x="1289185" y="158164"/>
                  </a:cubicBezTo>
                  <a:lnTo>
                    <a:pt x="1289185" y="328613"/>
                  </a:lnTo>
                  <a:cubicBezTo>
                    <a:pt x="1289185" y="415964"/>
                    <a:pt x="1218373" y="486776"/>
                    <a:pt x="1131022" y="486776"/>
                  </a:cubicBezTo>
                  <a:lnTo>
                    <a:pt x="158164" y="486776"/>
                  </a:lnTo>
                  <a:cubicBezTo>
                    <a:pt x="116216" y="486776"/>
                    <a:pt x="75987" y="470113"/>
                    <a:pt x="46325" y="440451"/>
                  </a:cubicBezTo>
                  <a:cubicBezTo>
                    <a:pt x="16664" y="410790"/>
                    <a:pt x="0" y="370560"/>
                    <a:pt x="0" y="328613"/>
                  </a:cubicBezTo>
                  <a:lnTo>
                    <a:pt x="0" y="158164"/>
                  </a:lnTo>
                  <a:cubicBezTo>
                    <a:pt x="0" y="70812"/>
                    <a:pt x="70812" y="0"/>
                    <a:pt x="158164" y="0"/>
                  </a:cubicBezTo>
                  <a:close/>
                </a:path>
              </a:pathLst>
            </a:custGeom>
            <a:solidFill>
              <a:srgbClr val="E9DB78"/>
            </a:solidFill>
          </p:spPr>
        </p:sp>
        <p:sp>
          <p:nvSpPr>
            <p:cNvPr id="22" name="TextBox 22"/>
            <p:cNvSpPr txBox="1"/>
            <p:nvPr/>
          </p:nvSpPr>
          <p:spPr>
            <a:xfrm>
              <a:off x="0" y="-38100"/>
              <a:ext cx="1289185" cy="524876"/>
            </a:xfrm>
            <a:prstGeom prst="rect">
              <a:avLst/>
            </a:prstGeom>
          </p:spPr>
          <p:txBody>
            <a:bodyPr lIns="50800" tIns="50800" rIns="50800" bIns="50800" rtlCol="0" anchor="ctr"/>
            <a:lstStyle/>
            <a:p>
              <a:pPr algn="ctr">
                <a:lnSpc>
                  <a:spcPts val="2660"/>
                </a:lnSpc>
                <a:spcBef>
                  <a:spcPct val="0"/>
                </a:spcBef>
              </a:pPr>
            </a:p>
          </p:txBody>
        </p:sp>
      </p:grpSp>
      <p:grpSp>
        <p:nvGrpSpPr>
          <p:cNvPr id="23" name="Group 23"/>
          <p:cNvGrpSpPr/>
          <p:nvPr/>
        </p:nvGrpSpPr>
        <p:grpSpPr>
          <a:xfrm rot="0">
            <a:off x="7957299" y="5191614"/>
            <a:ext cx="8631900" cy="1848229"/>
            <a:chOff x="0" y="0"/>
            <a:chExt cx="4402484" cy="942643"/>
          </a:xfrm>
        </p:grpSpPr>
        <p:sp>
          <p:nvSpPr>
            <p:cNvPr id="24" name="Freeform 24"/>
            <p:cNvSpPr/>
            <p:nvPr/>
          </p:nvSpPr>
          <p:spPr>
            <a:xfrm>
              <a:off x="0" y="-684"/>
              <a:ext cx="4400295" cy="944854"/>
            </a:xfrm>
            <a:custGeom>
              <a:avLst/>
              <a:gdLst/>
              <a:ahLst/>
              <a:cxnLst/>
              <a:rect l="l" t="t" r="r" b="b"/>
              <a:pathLst>
                <a:path w="4400295" h="944854">
                  <a:moveTo>
                    <a:pt x="4398106" y="377889"/>
                  </a:moveTo>
                  <a:cubicBezTo>
                    <a:pt x="4398106" y="256091"/>
                    <a:pt x="4393727" y="134293"/>
                    <a:pt x="4378403" y="12864"/>
                  </a:cubicBezTo>
                  <a:cubicBezTo>
                    <a:pt x="4065347" y="13233"/>
                    <a:pt x="3750102" y="11387"/>
                    <a:pt x="3437046" y="9173"/>
                  </a:cubicBezTo>
                  <a:cubicBezTo>
                    <a:pt x="3102098" y="6589"/>
                    <a:pt x="2769340" y="3637"/>
                    <a:pt x="2434392" y="2160"/>
                  </a:cubicBezTo>
                  <a:cubicBezTo>
                    <a:pt x="2099444" y="-1856"/>
                    <a:pt x="1766686" y="684"/>
                    <a:pt x="1431738" y="2160"/>
                  </a:cubicBezTo>
                  <a:cubicBezTo>
                    <a:pt x="954492" y="4375"/>
                    <a:pt x="477246" y="3268"/>
                    <a:pt x="0" y="2529"/>
                  </a:cubicBezTo>
                  <a:cubicBezTo>
                    <a:pt x="0" y="60845"/>
                    <a:pt x="2189" y="119160"/>
                    <a:pt x="4378" y="177476"/>
                  </a:cubicBezTo>
                  <a:cubicBezTo>
                    <a:pt x="8757" y="326217"/>
                    <a:pt x="17514" y="475327"/>
                    <a:pt x="19703" y="624069"/>
                  </a:cubicBezTo>
                  <a:cubicBezTo>
                    <a:pt x="21892" y="726305"/>
                    <a:pt x="21892" y="828911"/>
                    <a:pt x="21892" y="931147"/>
                  </a:cubicBezTo>
                  <a:cubicBezTo>
                    <a:pt x="273650" y="931516"/>
                    <a:pt x="525408" y="932255"/>
                    <a:pt x="777167" y="933731"/>
                  </a:cubicBezTo>
                  <a:cubicBezTo>
                    <a:pt x="893194" y="934469"/>
                    <a:pt x="1007033" y="935207"/>
                    <a:pt x="1123060" y="935945"/>
                  </a:cubicBezTo>
                  <a:cubicBezTo>
                    <a:pt x="1458008" y="935945"/>
                    <a:pt x="1790767" y="940375"/>
                    <a:pt x="2125715" y="942589"/>
                  </a:cubicBezTo>
                  <a:cubicBezTo>
                    <a:pt x="2486933" y="948407"/>
                    <a:pt x="2850340" y="941482"/>
                    <a:pt x="3211559" y="938898"/>
                  </a:cubicBezTo>
                  <a:cubicBezTo>
                    <a:pt x="3607804" y="935945"/>
                    <a:pt x="4004049" y="932255"/>
                    <a:pt x="4400295" y="931516"/>
                  </a:cubicBezTo>
                  <a:cubicBezTo>
                    <a:pt x="4395917" y="894977"/>
                    <a:pt x="4389349" y="858438"/>
                    <a:pt x="4391538" y="821898"/>
                  </a:cubicBezTo>
                  <a:cubicBezTo>
                    <a:pt x="4393727" y="673895"/>
                    <a:pt x="4398106" y="525892"/>
                    <a:pt x="4398106" y="377889"/>
                  </a:cubicBezTo>
                  <a:close/>
                </a:path>
              </a:pathLst>
            </a:custGeom>
            <a:solidFill>
              <a:srgbClr val="F5ECE5"/>
            </a:solidFill>
            <a:ln w="12700" cap="sq">
              <a:solidFill>
                <a:srgbClr val="000000"/>
              </a:solidFill>
              <a:prstDash val="solid"/>
              <a:miter/>
            </a:ln>
          </p:spPr>
        </p:sp>
      </p:grpSp>
      <p:grpSp>
        <p:nvGrpSpPr>
          <p:cNvPr id="25" name="Group 25"/>
          <p:cNvGrpSpPr/>
          <p:nvPr/>
        </p:nvGrpSpPr>
        <p:grpSpPr>
          <a:xfrm rot="0">
            <a:off x="6578673" y="5191434"/>
            <a:ext cx="4894876" cy="1848229"/>
            <a:chOff x="0" y="0"/>
            <a:chExt cx="1289185" cy="486776"/>
          </a:xfrm>
        </p:grpSpPr>
        <p:sp>
          <p:nvSpPr>
            <p:cNvPr id="26" name="Freeform 26"/>
            <p:cNvSpPr/>
            <p:nvPr/>
          </p:nvSpPr>
          <p:spPr>
            <a:xfrm>
              <a:off x="0" y="0"/>
              <a:ext cx="1289185" cy="486776"/>
            </a:xfrm>
            <a:custGeom>
              <a:avLst/>
              <a:gdLst/>
              <a:ahLst/>
              <a:cxnLst/>
              <a:rect l="l" t="t" r="r" b="b"/>
              <a:pathLst>
                <a:path w="1289185" h="486776">
                  <a:moveTo>
                    <a:pt x="158164" y="0"/>
                  </a:moveTo>
                  <a:lnTo>
                    <a:pt x="1131022" y="0"/>
                  </a:lnTo>
                  <a:cubicBezTo>
                    <a:pt x="1218373" y="0"/>
                    <a:pt x="1289185" y="70812"/>
                    <a:pt x="1289185" y="158164"/>
                  </a:cubicBezTo>
                  <a:lnTo>
                    <a:pt x="1289185" y="328613"/>
                  </a:lnTo>
                  <a:cubicBezTo>
                    <a:pt x="1289185" y="415964"/>
                    <a:pt x="1218373" y="486776"/>
                    <a:pt x="1131022" y="486776"/>
                  </a:cubicBezTo>
                  <a:lnTo>
                    <a:pt x="158164" y="486776"/>
                  </a:lnTo>
                  <a:cubicBezTo>
                    <a:pt x="116216" y="486776"/>
                    <a:pt x="75987" y="470113"/>
                    <a:pt x="46325" y="440451"/>
                  </a:cubicBezTo>
                  <a:cubicBezTo>
                    <a:pt x="16664" y="410790"/>
                    <a:pt x="0" y="370560"/>
                    <a:pt x="0" y="328613"/>
                  </a:cubicBezTo>
                  <a:lnTo>
                    <a:pt x="0" y="158164"/>
                  </a:lnTo>
                  <a:cubicBezTo>
                    <a:pt x="0" y="70812"/>
                    <a:pt x="70812" y="0"/>
                    <a:pt x="158164" y="0"/>
                  </a:cubicBezTo>
                  <a:close/>
                </a:path>
              </a:pathLst>
            </a:custGeom>
            <a:solidFill>
              <a:srgbClr val="8FCACF"/>
            </a:solidFill>
          </p:spPr>
        </p:sp>
        <p:sp>
          <p:nvSpPr>
            <p:cNvPr id="27" name="TextBox 27"/>
            <p:cNvSpPr txBox="1"/>
            <p:nvPr/>
          </p:nvSpPr>
          <p:spPr>
            <a:xfrm>
              <a:off x="0" y="-38100"/>
              <a:ext cx="1289185" cy="524876"/>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7957299" y="7410071"/>
            <a:ext cx="8631900" cy="1848229"/>
            <a:chOff x="0" y="0"/>
            <a:chExt cx="4402484" cy="942643"/>
          </a:xfrm>
        </p:grpSpPr>
        <p:sp>
          <p:nvSpPr>
            <p:cNvPr id="29" name="Freeform 29"/>
            <p:cNvSpPr/>
            <p:nvPr/>
          </p:nvSpPr>
          <p:spPr>
            <a:xfrm>
              <a:off x="0" y="-684"/>
              <a:ext cx="4400295" cy="944854"/>
            </a:xfrm>
            <a:custGeom>
              <a:avLst/>
              <a:gdLst/>
              <a:ahLst/>
              <a:cxnLst/>
              <a:rect l="l" t="t" r="r" b="b"/>
              <a:pathLst>
                <a:path w="4400295" h="944854">
                  <a:moveTo>
                    <a:pt x="4398106" y="377889"/>
                  </a:moveTo>
                  <a:cubicBezTo>
                    <a:pt x="4398106" y="256091"/>
                    <a:pt x="4393727" y="134293"/>
                    <a:pt x="4378403" y="12864"/>
                  </a:cubicBezTo>
                  <a:cubicBezTo>
                    <a:pt x="4065347" y="13233"/>
                    <a:pt x="3750102" y="11387"/>
                    <a:pt x="3437046" y="9173"/>
                  </a:cubicBezTo>
                  <a:cubicBezTo>
                    <a:pt x="3102098" y="6589"/>
                    <a:pt x="2769340" y="3637"/>
                    <a:pt x="2434392" y="2160"/>
                  </a:cubicBezTo>
                  <a:cubicBezTo>
                    <a:pt x="2099444" y="-1856"/>
                    <a:pt x="1766686" y="684"/>
                    <a:pt x="1431738" y="2160"/>
                  </a:cubicBezTo>
                  <a:cubicBezTo>
                    <a:pt x="954492" y="4375"/>
                    <a:pt x="477246" y="3268"/>
                    <a:pt x="0" y="2529"/>
                  </a:cubicBezTo>
                  <a:cubicBezTo>
                    <a:pt x="0" y="60845"/>
                    <a:pt x="2189" y="119160"/>
                    <a:pt x="4378" y="177476"/>
                  </a:cubicBezTo>
                  <a:cubicBezTo>
                    <a:pt x="8757" y="326217"/>
                    <a:pt x="17514" y="475327"/>
                    <a:pt x="19703" y="624069"/>
                  </a:cubicBezTo>
                  <a:cubicBezTo>
                    <a:pt x="21892" y="726305"/>
                    <a:pt x="21892" y="828911"/>
                    <a:pt x="21892" y="931147"/>
                  </a:cubicBezTo>
                  <a:cubicBezTo>
                    <a:pt x="273650" y="931516"/>
                    <a:pt x="525408" y="932255"/>
                    <a:pt x="777167" y="933731"/>
                  </a:cubicBezTo>
                  <a:cubicBezTo>
                    <a:pt x="893194" y="934469"/>
                    <a:pt x="1007033" y="935207"/>
                    <a:pt x="1123060" y="935945"/>
                  </a:cubicBezTo>
                  <a:cubicBezTo>
                    <a:pt x="1458008" y="935945"/>
                    <a:pt x="1790767" y="940375"/>
                    <a:pt x="2125715" y="942589"/>
                  </a:cubicBezTo>
                  <a:cubicBezTo>
                    <a:pt x="2486933" y="948407"/>
                    <a:pt x="2850340" y="941482"/>
                    <a:pt x="3211559" y="938898"/>
                  </a:cubicBezTo>
                  <a:cubicBezTo>
                    <a:pt x="3607804" y="935945"/>
                    <a:pt x="4004049" y="932255"/>
                    <a:pt x="4400295" y="931516"/>
                  </a:cubicBezTo>
                  <a:cubicBezTo>
                    <a:pt x="4395917" y="894977"/>
                    <a:pt x="4389349" y="858438"/>
                    <a:pt x="4391538" y="821898"/>
                  </a:cubicBezTo>
                  <a:cubicBezTo>
                    <a:pt x="4393727" y="673895"/>
                    <a:pt x="4398106" y="525892"/>
                    <a:pt x="4398106" y="377889"/>
                  </a:cubicBezTo>
                  <a:close/>
                </a:path>
              </a:pathLst>
            </a:custGeom>
            <a:solidFill>
              <a:srgbClr val="F5ECE5"/>
            </a:solidFill>
            <a:ln w="12700" cap="sq">
              <a:solidFill>
                <a:srgbClr val="000000"/>
              </a:solidFill>
              <a:prstDash val="solid"/>
              <a:miter/>
            </a:ln>
          </p:spPr>
        </p:sp>
      </p:grpSp>
      <p:grpSp>
        <p:nvGrpSpPr>
          <p:cNvPr id="30" name="Group 30"/>
          <p:cNvGrpSpPr/>
          <p:nvPr/>
        </p:nvGrpSpPr>
        <p:grpSpPr>
          <a:xfrm rot="0">
            <a:off x="6578673" y="7410071"/>
            <a:ext cx="4894876" cy="1848229"/>
            <a:chOff x="0" y="0"/>
            <a:chExt cx="1289185" cy="486776"/>
          </a:xfrm>
        </p:grpSpPr>
        <p:sp>
          <p:nvSpPr>
            <p:cNvPr id="31" name="Freeform 31"/>
            <p:cNvSpPr/>
            <p:nvPr/>
          </p:nvSpPr>
          <p:spPr>
            <a:xfrm>
              <a:off x="0" y="0"/>
              <a:ext cx="1289185" cy="486776"/>
            </a:xfrm>
            <a:custGeom>
              <a:avLst/>
              <a:gdLst/>
              <a:ahLst/>
              <a:cxnLst/>
              <a:rect l="l" t="t" r="r" b="b"/>
              <a:pathLst>
                <a:path w="1289185" h="486776">
                  <a:moveTo>
                    <a:pt x="158164" y="0"/>
                  </a:moveTo>
                  <a:lnTo>
                    <a:pt x="1131022" y="0"/>
                  </a:lnTo>
                  <a:cubicBezTo>
                    <a:pt x="1218373" y="0"/>
                    <a:pt x="1289185" y="70812"/>
                    <a:pt x="1289185" y="158164"/>
                  </a:cubicBezTo>
                  <a:lnTo>
                    <a:pt x="1289185" y="328613"/>
                  </a:lnTo>
                  <a:cubicBezTo>
                    <a:pt x="1289185" y="415964"/>
                    <a:pt x="1218373" y="486776"/>
                    <a:pt x="1131022" y="486776"/>
                  </a:cubicBezTo>
                  <a:lnTo>
                    <a:pt x="158164" y="486776"/>
                  </a:lnTo>
                  <a:cubicBezTo>
                    <a:pt x="116216" y="486776"/>
                    <a:pt x="75987" y="470113"/>
                    <a:pt x="46325" y="440451"/>
                  </a:cubicBezTo>
                  <a:cubicBezTo>
                    <a:pt x="16664" y="410790"/>
                    <a:pt x="0" y="370560"/>
                    <a:pt x="0" y="328613"/>
                  </a:cubicBezTo>
                  <a:lnTo>
                    <a:pt x="0" y="158164"/>
                  </a:lnTo>
                  <a:cubicBezTo>
                    <a:pt x="0" y="70812"/>
                    <a:pt x="70812" y="0"/>
                    <a:pt x="158164" y="0"/>
                  </a:cubicBezTo>
                  <a:close/>
                </a:path>
              </a:pathLst>
            </a:custGeom>
            <a:solidFill>
              <a:srgbClr val="D4BBE1"/>
            </a:solidFill>
          </p:spPr>
        </p:sp>
        <p:sp>
          <p:nvSpPr>
            <p:cNvPr id="32" name="TextBox 32"/>
            <p:cNvSpPr txBox="1"/>
            <p:nvPr/>
          </p:nvSpPr>
          <p:spPr>
            <a:xfrm>
              <a:off x="0" y="-38100"/>
              <a:ext cx="1289185" cy="524876"/>
            </a:xfrm>
            <a:prstGeom prst="rect">
              <a:avLst/>
            </a:prstGeom>
          </p:spPr>
          <p:txBody>
            <a:bodyPr lIns="50800" tIns="50800" rIns="50800" bIns="50800" rtlCol="0" anchor="ctr"/>
            <a:lstStyle/>
            <a:p>
              <a:pPr algn="ctr">
                <a:lnSpc>
                  <a:spcPts val="2660"/>
                </a:lnSpc>
                <a:spcBef>
                  <a:spcPct val="0"/>
                </a:spcBef>
              </a:pPr>
            </a:p>
          </p:txBody>
        </p:sp>
      </p:grpSp>
      <p:sp>
        <p:nvSpPr>
          <p:cNvPr id="33" name="Freeform 33"/>
          <p:cNvSpPr/>
          <p:nvPr/>
        </p:nvSpPr>
        <p:spPr>
          <a:xfrm>
            <a:off x="-679221" y="2972978"/>
            <a:ext cx="6413410" cy="6285142"/>
          </a:xfrm>
          <a:custGeom>
            <a:avLst/>
            <a:gdLst/>
            <a:ahLst/>
            <a:cxnLst/>
            <a:rect l="l" t="t" r="r" b="b"/>
            <a:pathLst>
              <a:path w="6413410" h="6285142">
                <a:moveTo>
                  <a:pt x="0" y="0"/>
                </a:moveTo>
                <a:lnTo>
                  <a:pt x="6413410" y="0"/>
                </a:lnTo>
                <a:lnTo>
                  <a:pt x="6413410" y="6285142"/>
                </a:lnTo>
                <a:lnTo>
                  <a:pt x="0" y="6285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TextBox 34"/>
          <p:cNvSpPr txBox="1"/>
          <p:nvPr/>
        </p:nvSpPr>
        <p:spPr>
          <a:xfrm>
            <a:off x="1028700" y="723900"/>
            <a:ext cx="16230600"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Let’s Look At Examples!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5" name="TextBox 35"/>
          <p:cNvSpPr txBox="1"/>
          <p:nvPr/>
        </p:nvSpPr>
        <p:spPr>
          <a:xfrm>
            <a:off x="6821878" y="3230777"/>
            <a:ext cx="4408466" cy="1209167"/>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CULTURAL ASSUMPTION</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6" name="TextBox 36"/>
          <p:cNvSpPr txBox="1"/>
          <p:nvPr/>
        </p:nvSpPr>
        <p:spPr>
          <a:xfrm>
            <a:off x="6821878" y="5710990"/>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STEREOTYPE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7" name="TextBox 37"/>
          <p:cNvSpPr txBox="1"/>
          <p:nvPr/>
        </p:nvSpPr>
        <p:spPr>
          <a:xfrm>
            <a:off x="6821878" y="7929627"/>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GENERALISATION</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8" name="TextBox 38"/>
          <p:cNvSpPr txBox="1"/>
          <p:nvPr/>
        </p:nvSpPr>
        <p:spPr>
          <a:xfrm>
            <a:off x="11801660" y="3207028"/>
            <a:ext cx="4532527" cy="1429893"/>
          </a:xfrm>
          <a:prstGeom prst="rect">
            <a:avLst/>
          </a:prstGeom>
        </p:spPr>
        <p:txBody>
          <a:bodyPr lIns="0" tIns="0" rIns="0" bIns="0" rtlCol="0" anchor="t">
            <a:spAutoFit/>
          </a:bodyPr>
          <a:lstStyle/>
          <a:p>
            <a:pPr algn="l">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Teenagers are digital natives.</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9" name="TextBox 39"/>
          <p:cNvSpPr txBox="1"/>
          <p:nvPr/>
        </p:nvSpPr>
        <p:spPr>
          <a:xfrm>
            <a:off x="11473549" y="5425484"/>
            <a:ext cx="5115650" cy="1429893"/>
          </a:xfrm>
          <a:prstGeom prst="rect">
            <a:avLst/>
          </a:prstGeom>
        </p:spPr>
        <p:txBody>
          <a:bodyPr lIns="0" tIns="0" rIns="0" bIns="0" rtlCol="0" anchor="t">
            <a:spAutoFit/>
          </a:bodyPr>
          <a:lstStyle/>
          <a:p>
            <a:pPr algn="l">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All t</a:t>
            </a: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eenagers are addicted to phones.</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0" name="TextBox 40"/>
          <p:cNvSpPr txBox="1"/>
          <p:nvPr/>
        </p:nvSpPr>
        <p:spPr>
          <a:xfrm>
            <a:off x="11473549" y="7643940"/>
            <a:ext cx="4860638" cy="1391539"/>
          </a:xfrm>
          <a:prstGeom prst="rect">
            <a:avLst/>
          </a:prstGeom>
        </p:spPr>
        <p:txBody>
          <a:bodyPr lIns="0" tIns="0" rIns="0" bIns="0" rtlCol="0" anchor="t">
            <a:spAutoFit/>
          </a:bodyPr>
          <a:lstStyle/>
          <a:p>
            <a:pPr algn="l">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Many t</a:t>
            </a: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eenagers enjoy social media.</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9737133" y="2304808"/>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8FCACF"/>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Freeform 21"/>
          <p:cNvSpPr/>
          <p:nvPr/>
        </p:nvSpPr>
        <p:spPr>
          <a:xfrm>
            <a:off x="-3274750" y="1028700"/>
            <a:ext cx="10983944" cy="8247943"/>
          </a:xfrm>
          <a:custGeom>
            <a:avLst/>
            <a:gdLst/>
            <a:ahLst/>
            <a:cxnLst/>
            <a:rect l="l" t="t" r="r" b="b"/>
            <a:pathLst>
              <a:path w="10983944" h="8247943">
                <a:moveTo>
                  <a:pt x="0" y="0"/>
                </a:moveTo>
                <a:lnTo>
                  <a:pt x="10983944" y="0"/>
                </a:lnTo>
                <a:lnTo>
                  <a:pt x="10983944" y="8247943"/>
                </a:lnTo>
                <a:lnTo>
                  <a:pt x="0" y="8247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0114086" y="2320981"/>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BRAINSTORM</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TextBox 23"/>
          <p:cNvSpPr txBox="1"/>
          <p:nvPr/>
        </p:nvSpPr>
        <p:spPr>
          <a:xfrm>
            <a:off x="8437035" y="3661018"/>
            <a:ext cx="8598839" cy="4797423"/>
          </a:xfrm>
          <a:prstGeom prst="rect">
            <a:avLst/>
          </a:prstGeom>
        </p:spPr>
        <p:txBody>
          <a:bodyPr lIns="0" tIns="0" rIns="0" bIns="0" rtlCol="0" anchor="t">
            <a:spAutoFit/>
          </a:bodyPr>
          <a:lstStyle/>
          <a:p>
            <a:pPr algn="ctr">
              <a:lnSpc>
                <a:spcPts val="8800"/>
              </a:lnSpc>
            </a:pPr>
            <a:r>
              <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How Can We Identify Cultural Assumptions (CA) in Texts?</a:t>
            </a:r>
            <a:endPar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sp>
        <p:nvSpPr>
          <p:cNvPr id="18" name="TextBox 18"/>
          <p:cNvSpPr txBox="1"/>
          <p:nvPr/>
        </p:nvSpPr>
        <p:spPr>
          <a:xfrm>
            <a:off x="1074558" y="723900"/>
            <a:ext cx="16138885"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Identifying CA in Texts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19" name="Group 19"/>
          <p:cNvGrpSpPr/>
          <p:nvPr/>
        </p:nvGrpSpPr>
        <p:grpSpPr>
          <a:xfrm rot="0">
            <a:off x="1028700" y="2761602"/>
            <a:ext cx="16193914" cy="1336389"/>
            <a:chOff x="0" y="0"/>
            <a:chExt cx="9160635" cy="755974"/>
          </a:xfrm>
        </p:grpSpPr>
        <p:sp>
          <p:nvSpPr>
            <p:cNvPr id="20" name="Freeform 20"/>
            <p:cNvSpPr/>
            <p:nvPr/>
          </p:nvSpPr>
          <p:spPr>
            <a:xfrm>
              <a:off x="0" y="-767"/>
              <a:ext cx="9156080" cy="758405"/>
            </a:xfrm>
            <a:custGeom>
              <a:avLst/>
              <a:gdLst/>
              <a:ahLst/>
              <a:cxnLst/>
              <a:rect l="l" t="t" r="r" b="b"/>
              <a:pathLst>
                <a:path w="9156080" h="758405">
                  <a:moveTo>
                    <a:pt x="9151524" y="303275"/>
                  </a:moveTo>
                  <a:cubicBezTo>
                    <a:pt x="9151524" y="205596"/>
                    <a:pt x="9142414" y="107918"/>
                    <a:pt x="9110528" y="10535"/>
                  </a:cubicBezTo>
                  <a:cubicBezTo>
                    <a:pt x="8459125" y="10831"/>
                    <a:pt x="7803166" y="9351"/>
                    <a:pt x="7151764" y="7575"/>
                  </a:cubicBezTo>
                  <a:cubicBezTo>
                    <a:pt x="6454809" y="5503"/>
                    <a:pt x="5762408" y="3135"/>
                    <a:pt x="5065453" y="1951"/>
                  </a:cubicBezTo>
                  <a:cubicBezTo>
                    <a:pt x="4368498" y="-1773"/>
                    <a:pt x="3676098" y="767"/>
                    <a:pt x="2979143" y="1951"/>
                  </a:cubicBezTo>
                  <a:cubicBezTo>
                    <a:pt x="1986095" y="3727"/>
                    <a:pt x="993047" y="2839"/>
                    <a:pt x="0" y="2247"/>
                  </a:cubicBezTo>
                  <a:cubicBezTo>
                    <a:pt x="0" y="49014"/>
                    <a:pt x="4555" y="95782"/>
                    <a:pt x="9111" y="142549"/>
                  </a:cubicBezTo>
                  <a:cubicBezTo>
                    <a:pt x="18221" y="261836"/>
                    <a:pt x="36442" y="381418"/>
                    <a:pt x="40997" y="500704"/>
                  </a:cubicBezTo>
                  <a:cubicBezTo>
                    <a:pt x="45553" y="582695"/>
                    <a:pt x="45553" y="664982"/>
                    <a:pt x="45553" y="746973"/>
                  </a:cubicBezTo>
                  <a:cubicBezTo>
                    <a:pt x="569408" y="747269"/>
                    <a:pt x="1093263" y="747861"/>
                    <a:pt x="1617119" y="749045"/>
                  </a:cubicBezTo>
                  <a:cubicBezTo>
                    <a:pt x="1858548" y="749637"/>
                    <a:pt x="2095421" y="750229"/>
                    <a:pt x="2336850" y="750821"/>
                  </a:cubicBezTo>
                  <a:cubicBezTo>
                    <a:pt x="3033806" y="750821"/>
                    <a:pt x="3726206" y="754373"/>
                    <a:pt x="4423161" y="756149"/>
                  </a:cubicBezTo>
                  <a:cubicBezTo>
                    <a:pt x="5174779" y="761821"/>
                    <a:pt x="5930953" y="755261"/>
                    <a:pt x="6682572" y="753189"/>
                  </a:cubicBezTo>
                  <a:cubicBezTo>
                    <a:pt x="7507075" y="750821"/>
                    <a:pt x="8331577" y="747861"/>
                    <a:pt x="9156080" y="747269"/>
                  </a:cubicBezTo>
                  <a:cubicBezTo>
                    <a:pt x="9146970" y="717965"/>
                    <a:pt x="9133304" y="688662"/>
                    <a:pt x="9137859" y="659358"/>
                  </a:cubicBezTo>
                  <a:cubicBezTo>
                    <a:pt x="9142414" y="540664"/>
                    <a:pt x="9151524" y="421969"/>
                    <a:pt x="9151524" y="303275"/>
                  </a:cubicBezTo>
                  <a:close/>
                </a:path>
              </a:pathLst>
            </a:custGeom>
            <a:solidFill>
              <a:srgbClr val="F5ECE5"/>
            </a:solidFill>
            <a:ln w="12700" cap="sq">
              <a:solidFill>
                <a:srgbClr val="000000"/>
              </a:solidFill>
              <a:prstDash val="solid"/>
              <a:miter/>
            </a:ln>
          </p:spPr>
        </p:sp>
      </p:grpSp>
      <p:sp>
        <p:nvSpPr>
          <p:cNvPr id="21" name="TextBox 21"/>
          <p:cNvSpPr txBox="1"/>
          <p:nvPr/>
        </p:nvSpPr>
        <p:spPr>
          <a:xfrm>
            <a:off x="1358573" y="3010379"/>
            <a:ext cx="15534168" cy="75311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Some questions to identify cultural assumptions in texts:</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2" name="Group 22"/>
          <p:cNvGrpSpPr/>
          <p:nvPr/>
        </p:nvGrpSpPr>
        <p:grpSpPr>
          <a:xfrm rot="0">
            <a:off x="1010357" y="4606835"/>
            <a:ext cx="5148442" cy="2181592"/>
            <a:chOff x="0" y="0"/>
            <a:chExt cx="1355968" cy="574576"/>
          </a:xfrm>
        </p:grpSpPr>
        <p:sp>
          <p:nvSpPr>
            <p:cNvPr id="23" name="Freeform 23"/>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E9DB78"/>
            </a:solidFill>
          </p:spPr>
        </p:sp>
        <p:sp>
          <p:nvSpPr>
            <p:cNvPr id="24" name="TextBox 24"/>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6534318" y="4606835"/>
            <a:ext cx="5148442" cy="2181592"/>
            <a:chOff x="0" y="0"/>
            <a:chExt cx="1355968" cy="574576"/>
          </a:xfrm>
        </p:grpSpPr>
        <p:sp>
          <p:nvSpPr>
            <p:cNvPr id="26" name="Freeform 26"/>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8FCACF"/>
            </a:solidFill>
          </p:spPr>
        </p:sp>
        <p:sp>
          <p:nvSpPr>
            <p:cNvPr id="27" name="TextBox 27"/>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12055829" y="4606835"/>
            <a:ext cx="5148442" cy="2181592"/>
            <a:chOff x="0" y="0"/>
            <a:chExt cx="1355968" cy="574576"/>
          </a:xfrm>
        </p:grpSpPr>
        <p:sp>
          <p:nvSpPr>
            <p:cNvPr id="29" name="Freeform 29"/>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D4BBE1"/>
            </a:solidFill>
          </p:spPr>
        </p:sp>
        <p:sp>
          <p:nvSpPr>
            <p:cNvPr id="30" name="TextBox 30"/>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1212154" y="4803868"/>
            <a:ext cx="4744847" cy="1854835"/>
          </a:xfrm>
          <a:prstGeom prst="rect">
            <a:avLst/>
          </a:prstGeom>
        </p:spPr>
        <p:txBody>
          <a:bodyPr lIns="0" tIns="0" rIns="0" bIns="0" rtlCol="0" anchor="t">
            <a:spAutoFit/>
          </a:bodyPr>
          <a:lstStyle/>
          <a:p>
            <a:pPr algn="ctr">
              <a:lnSpc>
                <a:spcPts val="4400"/>
              </a:lnSpc>
              <a:spcBef>
                <a:spcPct val="0"/>
              </a:spcBef>
            </a:pPr>
            <a:r>
              <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a:t>
            </a:r>
            <a:r>
              <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at values are portrayed as normal or ideal?</a:t>
            </a:r>
            <a:endPar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2" name="TextBox 32"/>
          <p:cNvSpPr txBox="1"/>
          <p:nvPr/>
        </p:nvSpPr>
        <p:spPr>
          <a:xfrm>
            <a:off x="6736116" y="4803868"/>
            <a:ext cx="4744847" cy="1854835"/>
          </a:xfrm>
          <a:prstGeom prst="rect">
            <a:avLst/>
          </a:prstGeom>
        </p:spPr>
        <p:txBody>
          <a:bodyPr lIns="0" tIns="0" rIns="0" bIns="0" rtlCol="0" anchor="t">
            <a:spAutoFit/>
          </a:bodyPr>
          <a:lstStyle/>
          <a:p>
            <a:pPr algn="ctr">
              <a:lnSpc>
                <a:spcPts val="4400"/>
              </a:lnSpc>
              <a:spcBef>
                <a:spcPct val="0"/>
              </a:spcBef>
            </a:pPr>
            <a:r>
              <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What social roles are reinforced or challenged?</a:t>
            </a:r>
            <a:endPar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3" name="TextBox 33"/>
          <p:cNvSpPr txBox="1"/>
          <p:nvPr/>
        </p:nvSpPr>
        <p:spPr>
          <a:xfrm>
            <a:off x="12257627" y="4803868"/>
            <a:ext cx="4744847" cy="1854835"/>
          </a:xfrm>
          <a:prstGeom prst="rect">
            <a:avLst/>
          </a:prstGeom>
        </p:spPr>
        <p:txBody>
          <a:bodyPr lIns="0" tIns="0" rIns="0" bIns="0" rtlCol="0" anchor="t">
            <a:spAutoFit/>
          </a:bodyPr>
          <a:lstStyle/>
          <a:p>
            <a:pPr algn="ctr">
              <a:lnSpc>
                <a:spcPts val="4400"/>
              </a:lnSpc>
              <a:spcBef>
                <a:spcPct val="0"/>
              </a:spcBef>
            </a:pPr>
            <a:r>
              <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Who gets to t</a:t>
            </a:r>
            <a:r>
              <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ell the story? Whose voice is missing?</a:t>
            </a:r>
            <a:endParaRPr lang="en-US" sz="44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4" name="Group 34"/>
          <p:cNvGrpSpPr/>
          <p:nvPr/>
        </p:nvGrpSpPr>
        <p:grpSpPr>
          <a:xfrm rot="0">
            <a:off x="1065386" y="7297270"/>
            <a:ext cx="16193914" cy="1956737"/>
            <a:chOff x="0" y="0"/>
            <a:chExt cx="9160635" cy="1106895"/>
          </a:xfrm>
        </p:grpSpPr>
        <p:sp>
          <p:nvSpPr>
            <p:cNvPr id="35" name="Freeform 35"/>
            <p:cNvSpPr/>
            <p:nvPr/>
          </p:nvSpPr>
          <p:spPr>
            <a:xfrm>
              <a:off x="0" y="-612"/>
              <a:ext cx="9156080" cy="1108915"/>
            </a:xfrm>
            <a:custGeom>
              <a:avLst/>
              <a:gdLst/>
              <a:ahLst/>
              <a:cxnLst/>
              <a:rect l="l" t="t" r="r" b="b"/>
              <a:pathLst>
                <a:path w="9156080" h="1108915">
                  <a:moveTo>
                    <a:pt x="9151524" y="443543"/>
                  </a:moveTo>
                  <a:cubicBezTo>
                    <a:pt x="9151524" y="300522"/>
                    <a:pt x="9142414" y="157502"/>
                    <a:pt x="9110528" y="14914"/>
                  </a:cubicBezTo>
                  <a:cubicBezTo>
                    <a:pt x="8459125" y="15347"/>
                    <a:pt x="7803166" y="13180"/>
                    <a:pt x="7151764" y="10580"/>
                  </a:cubicBezTo>
                  <a:cubicBezTo>
                    <a:pt x="6454809" y="7546"/>
                    <a:pt x="5762408" y="4079"/>
                    <a:pt x="5065453" y="2346"/>
                  </a:cubicBezTo>
                  <a:cubicBezTo>
                    <a:pt x="4368498" y="-1928"/>
                    <a:pt x="3676098" y="612"/>
                    <a:pt x="2979143" y="2346"/>
                  </a:cubicBezTo>
                  <a:cubicBezTo>
                    <a:pt x="1986095" y="4946"/>
                    <a:pt x="993047" y="3646"/>
                    <a:pt x="0" y="2779"/>
                  </a:cubicBezTo>
                  <a:cubicBezTo>
                    <a:pt x="0" y="71256"/>
                    <a:pt x="4555" y="139732"/>
                    <a:pt x="9111" y="208209"/>
                  </a:cubicBezTo>
                  <a:cubicBezTo>
                    <a:pt x="18221" y="382868"/>
                    <a:pt x="36442" y="557960"/>
                    <a:pt x="40997" y="732619"/>
                  </a:cubicBezTo>
                  <a:cubicBezTo>
                    <a:pt x="45553" y="852670"/>
                    <a:pt x="45553" y="973154"/>
                    <a:pt x="45553" y="1093205"/>
                  </a:cubicBezTo>
                  <a:cubicBezTo>
                    <a:pt x="569408" y="1093638"/>
                    <a:pt x="1093263" y="1094505"/>
                    <a:pt x="1617119" y="1096238"/>
                  </a:cubicBezTo>
                  <a:cubicBezTo>
                    <a:pt x="1858548" y="1097105"/>
                    <a:pt x="2095421" y="1097972"/>
                    <a:pt x="2336850" y="1098839"/>
                  </a:cubicBezTo>
                  <a:cubicBezTo>
                    <a:pt x="3033806" y="1098839"/>
                    <a:pt x="3726206" y="1104040"/>
                    <a:pt x="4423161" y="1106640"/>
                  </a:cubicBezTo>
                  <a:cubicBezTo>
                    <a:pt x="5174779" y="1112587"/>
                    <a:pt x="5930953" y="1105340"/>
                    <a:pt x="6682572" y="1102306"/>
                  </a:cubicBezTo>
                  <a:cubicBezTo>
                    <a:pt x="7507075" y="1098839"/>
                    <a:pt x="8331577" y="1094505"/>
                    <a:pt x="9156080" y="1093638"/>
                  </a:cubicBezTo>
                  <a:cubicBezTo>
                    <a:pt x="9146970" y="1050732"/>
                    <a:pt x="9133304" y="1007825"/>
                    <a:pt x="9137859" y="964919"/>
                  </a:cubicBezTo>
                  <a:cubicBezTo>
                    <a:pt x="9142414" y="791127"/>
                    <a:pt x="9151524" y="617335"/>
                    <a:pt x="9151524" y="443543"/>
                  </a:cubicBezTo>
                  <a:close/>
                </a:path>
              </a:pathLst>
            </a:custGeom>
            <a:solidFill>
              <a:srgbClr val="F5ECE5"/>
            </a:solidFill>
            <a:ln w="12700" cap="sq">
              <a:solidFill>
                <a:srgbClr val="000000"/>
              </a:solidFill>
              <a:prstDash val="solid"/>
              <a:miter/>
            </a:ln>
          </p:spPr>
        </p:sp>
      </p:grpSp>
      <p:sp>
        <p:nvSpPr>
          <p:cNvPr id="36" name="TextBox 36"/>
          <p:cNvSpPr txBox="1"/>
          <p:nvPr/>
        </p:nvSpPr>
        <p:spPr>
          <a:xfrm>
            <a:off x="1074558" y="7499034"/>
            <a:ext cx="16184742" cy="1525905"/>
          </a:xfrm>
          <a:prstGeom prst="rect">
            <a:avLst/>
          </a:prstGeom>
        </p:spPr>
        <p:txBody>
          <a:bodyPr lIns="0" tIns="0" rIns="0" bIns="0" rtlCol="0" anchor="t">
            <a:spAutoFit/>
          </a:bodyPr>
          <a:lstStyle/>
          <a:p>
            <a:pPr algn="ctr">
              <a:lnSpc>
                <a:spcPts val="5310"/>
              </a:lnSpc>
            </a:pPr>
            <a:r>
              <a:rPr lang="en-US" sz="4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Example</a:t>
            </a: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 An advertisement that only shows women doing housework may reinforce assumptions about gender roles.</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sp>
        <p:nvSpPr>
          <p:cNvPr id="18" name="TextBox 18"/>
          <p:cNvSpPr txBox="1"/>
          <p:nvPr/>
        </p:nvSpPr>
        <p:spPr>
          <a:xfrm>
            <a:off x="1028700" y="723900"/>
            <a:ext cx="16230600"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Common Assumptions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19" name="Group 19"/>
          <p:cNvGrpSpPr/>
          <p:nvPr/>
        </p:nvGrpSpPr>
        <p:grpSpPr>
          <a:xfrm rot="0">
            <a:off x="1104100" y="3210703"/>
            <a:ext cx="5003540" cy="2569749"/>
            <a:chOff x="0" y="0"/>
            <a:chExt cx="2830422" cy="1453665"/>
          </a:xfrm>
        </p:grpSpPr>
        <p:sp>
          <p:nvSpPr>
            <p:cNvPr id="20" name="Freeform 20"/>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21" name="Group 21"/>
          <p:cNvGrpSpPr/>
          <p:nvPr/>
        </p:nvGrpSpPr>
        <p:grpSpPr>
          <a:xfrm rot="0">
            <a:off x="1074977" y="2668032"/>
            <a:ext cx="5042737" cy="1035644"/>
            <a:chOff x="0" y="0"/>
            <a:chExt cx="1328128" cy="272762"/>
          </a:xfrm>
        </p:grpSpPr>
        <p:sp>
          <p:nvSpPr>
            <p:cNvPr id="22" name="Freeform 22"/>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E9DB78"/>
            </a:solidFill>
          </p:spPr>
        </p:sp>
        <p:sp>
          <p:nvSpPr>
            <p:cNvPr id="23" name="TextBox 23"/>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24" name="TextBox 24"/>
          <p:cNvSpPr txBox="1"/>
          <p:nvPr/>
        </p:nvSpPr>
        <p:spPr>
          <a:xfrm>
            <a:off x="1392112" y="278129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GENDER</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5" name="TextBox 25"/>
          <p:cNvSpPr txBox="1"/>
          <p:nvPr/>
        </p:nvSpPr>
        <p:spPr>
          <a:xfrm>
            <a:off x="1104100" y="3741776"/>
            <a:ext cx="4578996" cy="2058543"/>
          </a:xfrm>
          <a:prstGeom prst="rect">
            <a:avLst/>
          </a:prstGeom>
        </p:spPr>
        <p:txBody>
          <a:bodyPr lIns="0" tIns="0" rIns="0" bIns="0" rtlCol="0" anchor="t">
            <a:spAutoFit/>
          </a:bodyPr>
          <a:lstStyle/>
          <a:p>
            <a:pPr algn="ctr">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a:t>
            </a: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omen are caregivers; men are providers.</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26" name="Group 26"/>
          <p:cNvGrpSpPr/>
          <p:nvPr/>
        </p:nvGrpSpPr>
        <p:grpSpPr>
          <a:xfrm rot="0">
            <a:off x="6651847" y="3210703"/>
            <a:ext cx="5003540" cy="2569749"/>
            <a:chOff x="0" y="0"/>
            <a:chExt cx="2830422" cy="1453665"/>
          </a:xfrm>
        </p:grpSpPr>
        <p:sp>
          <p:nvSpPr>
            <p:cNvPr id="27" name="Freeform 27"/>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28" name="Group 28"/>
          <p:cNvGrpSpPr/>
          <p:nvPr/>
        </p:nvGrpSpPr>
        <p:grpSpPr>
          <a:xfrm rot="0">
            <a:off x="6622724" y="2668032"/>
            <a:ext cx="5042737" cy="1035644"/>
            <a:chOff x="0" y="0"/>
            <a:chExt cx="1328128" cy="272762"/>
          </a:xfrm>
        </p:grpSpPr>
        <p:sp>
          <p:nvSpPr>
            <p:cNvPr id="29" name="Freeform 29"/>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8FCACF"/>
            </a:solidFill>
          </p:spPr>
        </p:sp>
        <p:sp>
          <p:nvSpPr>
            <p:cNvPr id="30" name="TextBox 30"/>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7026266" y="280614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CLASS</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2" name="TextBox 32"/>
          <p:cNvSpPr txBox="1"/>
          <p:nvPr/>
        </p:nvSpPr>
        <p:spPr>
          <a:xfrm>
            <a:off x="7076577" y="3741776"/>
            <a:ext cx="4154266" cy="20011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Wealth equals virtue or intelligence.</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3" name="Group 33"/>
          <p:cNvGrpSpPr/>
          <p:nvPr/>
        </p:nvGrpSpPr>
        <p:grpSpPr>
          <a:xfrm rot="0">
            <a:off x="12199409" y="3210703"/>
            <a:ext cx="5003540" cy="2569749"/>
            <a:chOff x="0" y="0"/>
            <a:chExt cx="2830422" cy="1453665"/>
          </a:xfrm>
        </p:grpSpPr>
        <p:sp>
          <p:nvSpPr>
            <p:cNvPr id="34" name="Freeform 34"/>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35" name="Group 35"/>
          <p:cNvGrpSpPr/>
          <p:nvPr/>
        </p:nvGrpSpPr>
        <p:grpSpPr>
          <a:xfrm rot="0">
            <a:off x="12170286" y="2668032"/>
            <a:ext cx="5042737" cy="1035644"/>
            <a:chOff x="0" y="0"/>
            <a:chExt cx="1328128" cy="272762"/>
          </a:xfrm>
        </p:grpSpPr>
        <p:sp>
          <p:nvSpPr>
            <p:cNvPr id="36" name="Freeform 36"/>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D4BBE1"/>
            </a:solidFill>
          </p:spPr>
        </p:sp>
        <p:sp>
          <p:nvSpPr>
            <p:cNvPr id="37" name="TextBox 37"/>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38" name="TextBox 38"/>
          <p:cNvSpPr txBox="1"/>
          <p:nvPr/>
        </p:nvSpPr>
        <p:spPr>
          <a:xfrm>
            <a:off x="12573828" y="280614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AGE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9" name="TextBox 39"/>
          <p:cNvSpPr txBox="1"/>
          <p:nvPr/>
        </p:nvSpPr>
        <p:spPr>
          <a:xfrm>
            <a:off x="12624139" y="3741776"/>
            <a:ext cx="4154266" cy="20011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Youth are irresponsible or naïve.</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40" name="Group 40"/>
          <p:cNvGrpSpPr/>
          <p:nvPr/>
        </p:nvGrpSpPr>
        <p:grpSpPr>
          <a:xfrm rot="0">
            <a:off x="1104100" y="6742223"/>
            <a:ext cx="5003540" cy="2569749"/>
            <a:chOff x="0" y="0"/>
            <a:chExt cx="2830422" cy="1453665"/>
          </a:xfrm>
        </p:grpSpPr>
        <p:sp>
          <p:nvSpPr>
            <p:cNvPr id="41" name="Freeform 41"/>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42" name="Group 42"/>
          <p:cNvGrpSpPr/>
          <p:nvPr/>
        </p:nvGrpSpPr>
        <p:grpSpPr>
          <a:xfrm rot="0">
            <a:off x="1074977" y="6199552"/>
            <a:ext cx="5042737" cy="1035644"/>
            <a:chOff x="0" y="0"/>
            <a:chExt cx="1328128" cy="272762"/>
          </a:xfrm>
        </p:grpSpPr>
        <p:sp>
          <p:nvSpPr>
            <p:cNvPr id="43" name="Freeform 43"/>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D4BBE1"/>
            </a:solidFill>
          </p:spPr>
        </p:sp>
        <p:sp>
          <p:nvSpPr>
            <p:cNvPr id="44" name="TextBox 44"/>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45" name="TextBox 45"/>
          <p:cNvSpPr txBox="1"/>
          <p:nvPr/>
        </p:nvSpPr>
        <p:spPr>
          <a:xfrm>
            <a:off x="1392112" y="6312815"/>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RACE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46" name="TextBox 46"/>
          <p:cNvSpPr txBox="1"/>
          <p:nvPr/>
        </p:nvSpPr>
        <p:spPr>
          <a:xfrm>
            <a:off x="1028700" y="7273296"/>
            <a:ext cx="5078941" cy="20011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Whit</a:t>
            </a: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 perspectives are universal or default.</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47" name="Group 47"/>
          <p:cNvGrpSpPr/>
          <p:nvPr/>
        </p:nvGrpSpPr>
        <p:grpSpPr>
          <a:xfrm rot="0">
            <a:off x="6651847" y="6742223"/>
            <a:ext cx="5003540" cy="2569749"/>
            <a:chOff x="0" y="0"/>
            <a:chExt cx="2830422" cy="1453665"/>
          </a:xfrm>
        </p:grpSpPr>
        <p:sp>
          <p:nvSpPr>
            <p:cNvPr id="48" name="Freeform 48"/>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49" name="Group 49"/>
          <p:cNvGrpSpPr/>
          <p:nvPr/>
        </p:nvGrpSpPr>
        <p:grpSpPr>
          <a:xfrm rot="0">
            <a:off x="6622724" y="6199552"/>
            <a:ext cx="5042737" cy="1035644"/>
            <a:chOff x="0" y="0"/>
            <a:chExt cx="1328128" cy="272762"/>
          </a:xfrm>
        </p:grpSpPr>
        <p:sp>
          <p:nvSpPr>
            <p:cNvPr id="50" name="Freeform 50"/>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E9DB78"/>
            </a:solidFill>
          </p:spPr>
        </p:sp>
        <p:sp>
          <p:nvSpPr>
            <p:cNvPr id="51" name="TextBox 51"/>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52" name="TextBox 52"/>
          <p:cNvSpPr txBox="1"/>
          <p:nvPr/>
        </p:nvSpPr>
        <p:spPr>
          <a:xfrm>
            <a:off x="7026266" y="6337664"/>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DISABILITY</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53" name="TextBox 53"/>
          <p:cNvSpPr txBox="1"/>
          <p:nvPr/>
        </p:nvSpPr>
        <p:spPr>
          <a:xfrm>
            <a:off x="6651847" y="7273296"/>
            <a:ext cx="4782885" cy="20011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Disabled people are inspirational or helpless.</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54" name="Group 54"/>
          <p:cNvGrpSpPr/>
          <p:nvPr/>
        </p:nvGrpSpPr>
        <p:grpSpPr>
          <a:xfrm rot="0">
            <a:off x="12199409" y="6742223"/>
            <a:ext cx="5003540" cy="2569749"/>
            <a:chOff x="0" y="0"/>
            <a:chExt cx="2830422" cy="1453665"/>
          </a:xfrm>
        </p:grpSpPr>
        <p:sp>
          <p:nvSpPr>
            <p:cNvPr id="55" name="Freeform 55"/>
            <p:cNvSpPr/>
            <p:nvPr/>
          </p:nvSpPr>
          <p:spPr>
            <a:xfrm>
              <a:off x="0" y="-464"/>
              <a:ext cx="2829015" cy="1455291"/>
            </a:xfrm>
            <a:custGeom>
              <a:avLst/>
              <a:gdLst/>
              <a:ahLst/>
              <a:cxnLst/>
              <a:rect l="l" t="t" r="r" b="b"/>
              <a:pathLst>
                <a:path w="2829015" h="1455291">
                  <a:moveTo>
                    <a:pt x="2827607" y="582158"/>
                  </a:moveTo>
                  <a:cubicBezTo>
                    <a:pt x="2827607" y="394331"/>
                    <a:pt x="2824792" y="206504"/>
                    <a:pt x="2814940" y="19247"/>
                  </a:cubicBezTo>
                  <a:cubicBezTo>
                    <a:pt x="2613672" y="19816"/>
                    <a:pt x="2410996" y="16970"/>
                    <a:pt x="2209728" y="13555"/>
                  </a:cubicBezTo>
                  <a:cubicBezTo>
                    <a:pt x="1994385" y="9571"/>
                    <a:pt x="1780449" y="5017"/>
                    <a:pt x="1565107" y="2741"/>
                  </a:cubicBezTo>
                  <a:cubicBezTo>
                    <a:pt x="1349764" y="-2076"/>
                    <a:pt x="1135828" y="464"/>
                    <a:pt x="920485" y="2741"/>
                  </a:cubicBezTo>
                  <a:cubicBezTo>
                    <a:pt x="613657" y="6156"/>
                    <a:pt x="306828" y="4448"/>
                    <a:pt x="0" y="3310"/>
                  </a:cubicBezTo>
                  <a:cubicBezTo>
                    <a:pt x="0" y="93239"/>
                    <a:pt x="1407" y="183168"/>
                    <a:pt x="2815" y="273097"/>
                  </a:cubicBezTo>
                  <a:cubicBezTo>
                    <a:pt x="5630" y="502474"/>
                    <a:pt x="11260" y="732419"/>
                    <a:pt x="12667" y="961796"/>
                  </a:cubicBezTo>
                  <a:cubicBezTo>
                    <a:pt x="14075" y="1119456"/>
                    <a:pt x="14075" y="1277686"/>
                    <a:pt x="14075" y="1435347"/>
                  </a:cubicBezTo>
                  <a:cubicBezTo>
                    <a:pt x="175934" y="1435916"/>
                    <a:pt x="337793" y="1437054"/>
                    <a:pt x="499652" y="1439331"/>
                  </a:cubicBezTo>
                  <a:cubicBezTo>
                    <a:pt x="574248" y="1440469"/>
                    <a:pt x="647436" y="1441607"/>
                    <a:pt x="722032" y="1442746"/>
                  </a:cubicBezTo>
                  <a:cubicBezTo>
                    <a:pt x="937375" y="1442746"/>
                    <a:pt x="1151310" y="1449576"/>
                    <a:pt x="1366653" y="1452991"/>
                  </a:cubicBezTo>
                  <a:cubicBezTo>
                    <a:pt x="1598886" y="1459209"/>
                    <a:pt x="1832526" y="1451283"/>
                    <a:pt x="2064758" y="1447299"/>
                  </a:cubicBezTo>
                  <a:cubicBezTo>
                    <a:pt x="2319511" y="1442746"/>
                    <a:pt x="2574262" y="1437054"/>
                    <a:pt x="2829015" y="1435916"/>
                  </a:cubicBezTo>
                  <a:cubicBezTo>
                    <a:pt x="2826200" y="1379568"/>
                    <a:pt x="2821977" y="1323220"/>
                    <a:pt x="2823384" y="1266872"/>
                  </a:cubicBezTo>
                  <a:cubicBezTo>
                    <a:pt x="2824792" y="1038634"/>
                    <a:pt x="2827607" y="810396"/>
                    <a:pt x="2827607" y="582158"/>
                  </a:cubicBezTo>
                  <a:close/>
                </a:path>
              </a:pathLst>
            </a:custGeom>
            <a:solidFill>
              <a:srgbClr val="F5ECE5"/>
            </a:solidFill>
            <a:ln w="12700" cap="sq">
              <a:solidFill>
                <a:srgbClr val="000000"/>
              </a:solidFill>
              <a:prstDash val="solid"/>
              <a:miter/>
            </a:ln>
          </p:spPr>
        </p:sp>
      </p:grpSp>
      <p:grpSp>
        <p:nvGrpSpPr>
          <p:cNvPr id="56" name="Group 56"/>
          <p:cNvGrpSpPr/>
          <p:nvPr/>
        </p:nvGrpSpPr>
        <p:grpSpPr>
          <a:xfrm rot="0">
            <a:off x="12170286" y="6199552"/>
            <a:ext cx="5042737" cy="1035644"/>
            <a:chOff x="0" y="0"/>
            <a:chExt cx="1328128" cy="272762"/>
          </a:xfrm>
        </p:grpSpPr>
        <p:sp>
          <p:nvSpPr>
            <p:cNvPr id="57" name="Freeform 57"/>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8FCACF"/>
            </a:solidFill>
          </p:spPr>
        </p:sp>
        <p:sp>
          <p:nvSpPr>
            <p:cNvPr id="58" name="TextBox 58"/>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59" name="TextBox 59"/>
          <p:cNvSpPr txBox="1"/>
          <p:nvPr/>
        </p:nvSpPr>
        <p:spPr>
          <a:xfrm>
            <a:off x="12573828" y="6337664"/>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WORK</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60" name="TextBox 60"/>
          <p:cNvSpPr txBox="1"/>
          <p:nvPr/>
        </p:nvSpPr>
        <p:spPr>
          <a:xfrm>
            <a:off x="12199409" y="7273296"/>
            <a:ext cx="5059891" cy="20011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 person's worth is tied to their job or career success.</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9737133" y="2304808"/>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D4BBE1"/>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10114086" y="2320981"/>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CLASS DISCUSSION</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2" name="TextBox 22"/>
          <p:cNvSpPr txBox="1"/>
          <p:nvPr/>
        </p:nvSpPr>
        <p:spPr>
          <a:xfrm>
            <a:off x="8437035" y="3661018"/>
            <a:ext cx="8598839" cy="4797423"/>
          </a:xfrm>
          <a:prstGeom prst="rect">
            <a:avLst/>
          </a:prstGeom>
        </p:spPr>
        <p:txBody>
          <a:bodyPr lIns="0" tIns="0" rIns="0" bIns="0" rtlCol="0" anchor="t">
            <a:spAutoFit/>
          </a:bodyPr>
          <a:lstStyle/>
          <a:p>
            <a:pPr algn="ctr">
              <a:lnSpc>
                <a:spcPts val="8800"/>
              </a:lnSpc>
            </a:pPr>
            <a:r>
              <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How Do Cultural Assumptions Position Audiences?</a:t>
            </a:r>
            <a:endPar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3" name="Group 23"/>
          <p:cNvGrpSpPr/>
          <p:nvPr/>
        </p:nvGrpSpPr>
        <p:grpSpPr>
          <a:xfrm rot="0">
            <a:off x="-4366884" y="1001185"/>
            <a:ext cx="12462551" cy="8247943"/>
            <a:chOff x="0" y="0"/>
            <a:chExt cx="16616735" cy="10997257"/>
          </a:xfrm>
        </p:grpSpPr>
        <p:sp>
          <p:nvSpPr>
            <p:cNvPr id="24" name="Freeform 24"/>
            <p:cNvSpPr/>
            <p:nvPr/>
          </p:nvSpPr>
          <p:spPr>
            <a:xfrm>
              <a:off x="0" y="0"/>
              <a:ext cx="16616735" cy="10997257"/>
            </a:xfrm>
            <a:custGeom>
              <a:avLst/>
              <a:gdLst/>
              <a:ahLst/>
              <a:cxnLst/>
              <a:rect l="l" t="t" r="r" b="b"/>
              <a:pathLst>
                <a:path w="16616735" h="10997257">
                  <a:moveTo>
                    <a:pt x="0" y="0"/>
                  </a:moveTo>
                  <a:lnTo>
                    <a:pt x="16616735" y="0"/>
                  </a:lnTo>
                  <a:lnTo>
                    <a:pt x="16616735" y="10997257"/>
                  </a:lnTo>
                  <a:lnTo>
                    <a:pt x="0" y="109972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8275079" y="1527365"/>
              <a:ext cx="8341656" cy="6339276"/>
            </a:xfrm>
            <a:custGeom>
              <a:avLst/>
              <a:gdLst/>
              <a:ahLst/>
              <a:cxnLst/>
              <a:rect l="l" t="t" r="r" b="b"/>
              <a:pathLst>
                <a:path w="8341656" h="6339276">
                  <a:moveTo>
                    <a:pt x="0" y="0"/>
                  </a:moveTo>
                  <a:lnTo>
                    <a:pt x="8341656" y="0"/>
                  </a:lnTo>
                  <a:lnTo>
                    <a:pt x="8341656" y="6339276"/>
                  </a:lnTo>
                  <a:lnTo>
                    <a:pt x="0" y="6339276"/>
                  </a:lnTo>
                  <a:lnTo>
                    <a:pt x="0" y="0"/>
                  </a:lnTo>
                  <a:close/>
                </a:path>
              </a:pathLst>
            </a:custGeom>
            <a:blipFill>
              <a:blip r:embed="rId5">
                <a:extLst>
                  <a:ext uri="{96DAC541-7B7A-43D3-8B79-37D633B846F1}">
                    <asvg:svgBlip xmlns:asvg="http://schemas.microsoft.com/office/drawing/2016/SVG/main" r:embed="rId6"/>
                  </a:ext>
                </a:extLst>
              </a:blip>
              <a:stretch>
                <a:fillRect l="-99201" t="-24093" b="-49384"/>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28700" y="2761602"/>
            <a:ext cx="16193914" cy="1336389"/>
            <a:chOff x="0" y="0"/>
            <a:chExt cx="9160635" cy="755974"/>
          </a:xfrm>
        </p:grpSpPr>
        <p:sp>
          <p:nvSpPr>
            <p:cNvPr id="19" name="Freeform 19"/>
            <p:cNvSpPr/>
            <p:nvPr/>
          </p:nvSpPr>
          <p:spPr>
            <a:xfrm>
              <a:off x="0" y="-767"/>
              <a:ext cx="9156080" cy="758405"/>
            </a:xfrm>
            <a:custGeom>
              <a:avLst/>
              <a:gdLst/>
              <a:ahLst/>
              <a:cxnLst/>
              <a:rect l="l" t="t" r="r" b="b"/>
              <a:pathLst>
                <a:path w="9156080" h="758405">
                  <a:moveTo>
                    <a:pt x="9151524" y="303275"/>
                  </a:moveTo>
                  <a:cubicBezTo>
                    <a:pt x="9151524" y="205596"/>
                    <a:pt x="9142414" y="107918"/>
                    <a:pt x="9110528" y="10535"/>
                  </a:cubicBezTo>
                  <a:cubicBezTo>
                    <a:pt x="8459125" y="10831"/>
                    <a:pt x="7803166" y="9351"/>
                    <a:pt x="7151764" y="7575"/>
                  </a:cubicBezTo>
                  <a:cubicBezTo>
                    <a:pt x="6454809" y="5503"/>
                    <a:pt x="5762408" y="3135"/>
                    <a:pt x="5065453" y="1951"/>
                  </a:cubicBezTo>
                  <a:cubicBezTo>
                    <a:pt x="4368498" y="-1773"/>
                    <a:pt x="3676098" y="767"/>
                    <a:pt x="2979143" y="1951"/>
                  </a:cubicBezTo>
                  <a:cubicBezTo>
                    <a:pt x="1986095" y="3727"/>
                    <a:pt x="993047" y="2839"/>
                    <a:pt x="0" y="2247"/>
                  </a:cubicBezTo>
                  <a:cubicBezTo>
                    <a:pt x="0" y="49014"/>
                    <a:pt x="4555" y="95782"/>
                    <a:pt x="9111" y="142549"/>
                  </a:cubicBezTo>
                  <a:cubicBezTo>
                    <a:pt x="18221" y="261836"/>
                    <a:pt x="36442" y="381418"/>
                    <a:pt x="40997" y="500704"/>
                  </a:cubicBezTo>
                  <a:cubicBezTo>
                    <a:pt x="45553" y="582695"/>
                    <a:pt x="45553" y="664982"/>
                    <a:pt x="45553" y="746973"/>
                  </a:cubicBezTo>
                  <a:cubicBezTo>
                    <a:pt x="569408" y="747269"/>
                    <a:pt x="1093263" y="747861"/>
                    <a:pt x="1617119" y="749045"/>
                  </a:cubicBezTo>
                  <a:cubicBezTo>
                    <a:pt x="1858548" y="749637"/>
                    <a:pt x="2095421" y="750229"/>
                    <a:pt x="2336850" y="750821"/>
                  </a:cubicBezTo>
                  <a:cubicBezTo>
                    <a:pt x="3033806" y="750821"/>
                    <a:pt x="3726206" y="754373"/>
                    <a:pt x="4423161" y="756149"/>
                  </a:cubicBezTo>
                  <a:cubicBezTo>
                    <a:pt x="5174779" y="761821"/>
                    <a:pt x="5930953" y="755261"/>
                    <a:pt x="6682572" y="753189"/>
                  </a:cubicBezTo>
                  <a:cubicBezTo>
                    <a:pt x="7507075" y="750821"/>
                    <a:pt x="8331577" y="747861"/>
                    <a:pt x="9156080" y="747269"/>
                  </a:cubicBezTo>
                  <a:cubicBezTo>
                    <a:pt x="9146970" y="717965"/>
                    <a:pt x="9133304" y="688662"/>
                    <a:pt x="9137859" y="659358"/>
                  </a:cubicBezTo>
                  <a:cubicBezTo>
                    <a:pt x="9142414" y="540664"/>
                    <a:pt x="9151524" y="421969"/>
                    <a:pt x="9151524" y="303275"/>
                  </a:cubicBezTo>
                  <a:close/>
                </a:path>
              </a:pathLst>
            </a:custGeom>
            <a:solidFill>
              <a:srgbClr val="F5ECE5"/>
            </a:solidFill>
            <a:ln w="12700" cap="sq">
              <a:solidFill>
                <a:srgbClr val="000000"/>
              </a:solidFill>
              <a:prstDash val="solid"/>
              <a:miter/>
            </a:ln>
          </p:spPr>
        </p:sp>
      </p:grpSp>
      <p:sp>
        <p:nvSpPr>
          <p:cNvPr id="20" name="TextBox 20"/>
          <p:cNvSpPr txBox="1"/>
          <p:nvPr/>
        </p:nvSpPr>
        <p:spPr>
          <a:xfrm>
            <a:off x="1358573" y="2977041"/>
            <a:ext cx="15534168" cy="75311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Tex</a:t>
            </a: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ts encourage the audience to adopt particular attitudes:</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1" name="TextBox 21"/>
          <p:cNvSpPr txBox="1"/>
          <p:nvPr/>
        </p:nvSpPr>
        <p:spPr>
          <a:xfrm>
            <a:off x="1316521" y="695325"/>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Positioning Audiences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2" name="Group 22"/>
          <p:cNvGrpSpPr/>
          <p:nvPr/>
        </p:nvGrpSpPr>
        <p:grpSpPr>
          <a:xfrm rot="0">
            <a:off x="1057823" y="5021662"/>
            <a:ext cx="5003540" cy="2108710"/>
            <a:chOff x="0" y="0"/>
            <a:chExt cx="2830422" cy="1192863"/>
          </a:xfrm>
        </p:grpSpPr>
        <p:sp>
          <p:nvSpPr>
            <p:cNvPr id="23" name="Freeform 23"/>
            <p:cNvSpPr/>
            <p:nvPr/>
          </p:nvSpPr>
          <p:spPr>
            <a:xfrm>
              <a:off x="0" y="-575"/>
              <a:ext cx="2829015" cy="1194785"/>
            </a:xfrm>
            <a:custGeom>
              <a:avLst/>
              <a:gdLst/>
              <a:ahLst/>
              <a:cxnLst/>
              <a:rect l="l" t="t" r="r" b="b"/>
              <a:pathLst>
                <a:path w="2829015" h="1194785">
                  <a:moveTo>
                    <a:pt x="2827607" y="477907"/>
                  </a:moveTo>
                  <a:cubicBezTo>
                    <a:pt x="2827607" y="323778"/>
                    <a:pt x="2824792" y="169650"/>
                    <a:pt x="2814940" y="15988"/>
                  </a:cubicBezTo>
                  <a:cubicBezTo>
                    <a:pt x="2613672" y="16455"/>
                    <a:pt x="2410996" y="14120"/>
                    <a:pt x="2209728" y="11317"/>
                  </a:cubicBezTo>
                  <a:cubicBezTo>
                    <a:pt x="1994385" y="8048"/>
                    <a:pt x="1780449" y="4311"/>
                    <a:pt x="1565107" y="2443"/>
                  </a:cubicBezTo>
                  <a:cubicBezTo>
                    <a:pt x="1349764" y="-1965"/>
                    <a:pt x="1135828" y="575"/>
                    <a:pt x="920485" y="2443"/>
                  </a:cubicBezTo>
                  <a:cubicBezTo>
                    <a:pt x="613657" y="5246"/>
                    <a:pt x="306828" y="3844"/>
                    <a:pt x="0" y="2910"/>
                  </a:cubicBezTo>
                  <a:cubicBezTo>
                    <a:pt x="0" y="76705"/>
                    <a:pt x="1407" y="150500"/>
                    <a:pt x="2815" y="224295"/>
                  </a:cubicBezTo>
                  <a:cubicBezTo>
                    <a:pt x="5630" y="412519"/>
                    <a:pt x="11260" y="601210"/>
                    <a:pt x="12667" y="789434"/>
                  </a:cubicBezTo>
                  <a:cubicBezTo>
                    <a:pt x="14075" y="918809"/>
                    <a:pt x="14075" y="1048651"/>
                    <a:pt x="14075" y="1178026"/>
                  </a:cubicBezTo>
                  <a:cubicBezTo>
                    <a:pt x="175934" y="1178493"/>
                    <a:pt x="337793" y="1179427"/>
                    <a:pt x="499652" y="1181295"/>
                  </a:cubicBezTo>
                  <a:cubicBezTo>
                    <a:pt x="574248" y="1182229"/>
                    <a:pt x="647436" y="1183163"/>
                    <a:pt x="722032" y="1184097"/>
                  </a:cubicBezTo>
                  <a:cubicBezTo>
                    <a:pt x="937375" y="1184097"/>
                    <a:pt x="1151310" y="1189702"/>
                    <a:pt x="1366653" y="1192504"/>
                  </a:cubicBezTo>
                  <a:cubicBezTo>
                    <a:pt x="1598886" y="1198518"/>
                    <a:pt x="1832526" y="1191103"/>
                    <a:pt x="2064758" y="1187834"/>
                  </a:cubicBezTo>
                  <a:cubicBezTo>
                    <a:pt x="2319511" y="1184097"/>
                    <a:pt x="2574262" y="1179427"/>
                    <a:pt x="2829015" y="1178493"/>
                  </a:cubicBezTo>
                  <a:cubicBezTo>
                    <a:pt x="2826200" y="1132254"/>
                    <a:pt x="2821977" y="1086015"/>
                    <a:pt x="2823384" y="1039777"/>
                  </a:cubicBezTo>
                  <a:cubicBezTo>
                    <a:pt x="2824792" y="852487"/>
                    <a:pt x="2827607" y="665197"/>
                    <a:pt x="2827607" y="477907"/>
                  </a:cubicBezTo>
                  <a:close/>
                </a:path>
              </a:pathLst>
            </a:custGeom>
            <a:solidFill>
              <a:srgbClr val="F5ECE5"/>
            </a:solidFill>
            <a:ln w="12700" cap="sq">
              <a:solidFill>
                <a:srgbClr val="000000"/>
              </a:solidFill>
              <a:prstDash val="solid"/>
              <a:miter/>
            </a:ln>
          </p:spPr>
        </p:sp>
      </p:grpSp>
      <p:grpSp>
        <p:nvGrpSpPr>
          <p:cNvPr id="24" name="Group 24"/>
          <p:cNvGrpSpPr/>
          <p:nvPr/>
        </p:nvGrpSpPr>
        <p:grpSpPr>
          <a:xfrm rot="0">
            <a:off x="1028700" y="4478991"/>
            <a:ext cx="5042737" cy="1035644"/>
            <a:chOff x="0" y="0"/>
            <a:chExt cx="1328128" cy="272762"/>
          </a:xfrm>
        </p:grpSpPr>
        <p:sp>
          <p:nvSpPr>
            <p:cNvPr id="25" name="Freeform 25"/>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E9DB78"/>
            </a:solidFill>
          </p:spPr>
        </p:sp>
        <p:sp>
          <p:nvSpPr>
            <p:cNvPr id="26" name="TextBox 26"/>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27" name="TextBox 27"/>
          <p:cNvSpPr txBox="1"/>
          <p:nvPr/>
        </p:nvSpPr>
        <p:spPr>
          <a:xfrm>
            <a:off x="1345835" y="4592254"/>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SYMPATHY</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8" name="TextBox 28"/>
          <p:cNvSpPr txBox="1"/>
          <p:nvPr/>
        </p:nvSpPr>
        <p:spPr>
          <a:xfrm>
            <a:off x="1094575" y="5625816"/>
            <a:ext cx="4966788" cy="13915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T</a:t>
            </a: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oward a character or cause.</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29" name="Group 29"/>
          <p:cNvGrpSpPr/>
          <p:nvPr/>
        </p:nvGrpSpPr>
        <p:grpSpPr>
          <a:xfrm rot="0">
            <a:off x="6605570" y="5021662"/>
            <a:ext cx="5003540" cy="2108710"/>
            <a:chOff x="0" y="0"/>
            <a:chExt cx="2830422" cy="1192863"/>
          </a:xfrm>
        </p:grpSpPr>
        <p:sp>
          <p:nvSpPr>
            <p:cNvPr id="30" name="Freeform 30"/>
            <p:cNvSpPr/>
            <p:nvPr/>
          </p:nvSpPr>
          <p:spPr>
            <a:xfrm>
              <a:off x="0" y="-575"/>
              <a:ext cx="2829015" cy="1194785"/>
            </a:xfrm>
            <a:custGeom>
              <a:avLst/>
              <a:gdLst/>
              <a:ahLst/>
              <a:cxnLst/>
              <a:rect l="l" t="t" r="r" b="b"/>
              <a:pathLst>
                <a:path w="2829015" h="1194785">
                  <a:moveTo>
                    <a:pt x="2827607" y="477907"/>
                  </a:moveTo>
                  <a:cubicBezTo>
                    <a:pt x="2827607" y="323778"/>
                    <a:pt x="2824792" y="169650"/>
                    <a:pt x="2814940" y="15988"/>
                  </a:cubicBezTo>
                  <a:cubicBezTo>
                    <a:pt x="2613672" y="16455"/>
                    <a:pt x="2410996" y="14120"/>
                    <a:pt x="2209728" y="11317"/>
                  </a:cubicBezTo>
                  <a:cubicBezTo>
                    <a:pt x="1994385" y="8048"/>
                    <a:pt x="1780449" y="4311"/>
                    <a:pt x="1565107" y="2443"/>
                  </a:cubicBezTo>
                  <a:cubicBezTo>
                    <a:pt x="1349764" y="-1965"/>
                    <a:pt x="1135828" y="575"/>
                    <a:pt x="920485" y="2443"/>
                  </a:cubicBezTo>
                  <a:cubicBezTo>
                    <a:pt x="613657" y="5246"/>
                    <a:pt x="306828" y="3844"/>
                    <a:pt x="0" y="2910"/>
                  </a:cubicBezTo>
                  <a:cubicBezTo>
                    <a:pt x="0" y="76705"/>
                    <a:pt x="1407" y="150500"/>
                    <a:pt x="2815" y="224295"/>
                  </a:cubicBezTo>
                  <a:cubicBezTo>
                    <a:pt x="5630" y="412519"/>
                    <a:pt x="11260" y="601210"/>
                    <a:pt x="12667" y="789434"/>
                  </a:cubicBezTo>
                  <a:cubicBezTo>
                    <a:pt x="14075" y="918809"/>
                    <a:pt x="14075" y="1048651"/>
                    <a:pt x="14075" y="1178026"/>
                  </a:cubicBezTo>
                  <a:cubicBezTo>
                    <a:pt x="175934" y="1178493"/>
                    <a:pt x="337793" y="1179427"/>
                    <a:pt x="499652" y="1181295"/>
                  </a:cubicBezTo>
                  <a:cubicBezTo>
                    <a:pt x="574248" y="1182229"/>
                    <a:pt x="647436" y="1183163"/>
                    <a:pt x="722032" y="1184097"/>
                  </a:cubicBezTo>
                  <a:cubicBezTo>
                    <a:pt x="937375" y="1184097"/>
                    <a:pt x="1151310" y="1189702"/>
                    <a:pt x="1366653" y="1192504"/>
                  </a:cubicBezTo>
                  <a:cubicBezTo>
                    <a:pt x="1598886" y="1198518"/>
                    <a:pt x="1832526" y="1191103"/>
                    <a:pt x="2064758" y="1187834"/>
                  </a:cubicBezTo>
                  <a:cubicBezTo>
                    <a:pt x="2319511" y="1184097"/>
                    <a:pt x="2574262" y="1179427"/>
                    <a:pt x="2829015" y="1178493"/>
                  </a:cubicBezTo>
                  <a:cubicBezTo>
                    <a:pt x="2826200" y="1132254"/>
                    <a:pt x="2821977" y="1086015"/>
                    <a:pt x="2823384" y="1039777"/>
                  </a:cubicBezTo>
                  <a:cubicBezTo>
                    <a:pt x="2824792" y="852487"/>
                    <a:pt x="2827607" y="665197"/>
                    <a:pt x="2827607" y="477907"/>
                  </a:cubicBezTo>
                  <a:close/>
                </a:path>
              </a:pathLst>
            </a:custGeom>
            <a:solidFill>
              <a:srgbClr val="F5ECE5"/>
            </a:solidFill>
            <a:ln w="12700" cap="sq">
              <a:solidFill>
                <a:srgbClr val="000000"/>
              </a:solidFill>
              <a:prstDash val="solid"/>
              <a:miter/>
            </a:ln>
          </p:spPr>
        </p:sp>
      </p:grpSp>
      <p:grpSp>
        <p:nvGrpSpPr>
          <p:cNvPr id="31" name="Group 31"/>
          <p:cNvGrpSpPr/>
          <p:nvPr/>
        </p:nvGrpSpPr>
        <p:grpSpPr>
          <a:xfrm rot="0">
            <a:off x="6576447" y="4478991"/>
            <a:ext cx="5042737" cy="1035644"/>
            <a:chOff x="0" y="0"/>
            <a:chExt cx="1328128" cy="272762"/>
          </a:xfrm>
        </p:grpSpPr>
        <p:sp>
          <p:nvSpPr>
            <p:cNvPr id="32" name="Freeform 32"/>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8FCACF"/>
            </a:solidFill>
          </p:spPr>
        </p:sp>
        <p:sp>
          <p:nvSpPr>
            <p:cNvPr id="33" name="TextBox 33"/>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34" name="TextBox 34"/>
          <p:cNvSpPr txBox="1"/>
          <p:nvPr/>
        </p:nvSpPr>
        <p:spPr>
          <a:xfrm>
            <a:off x="6979989" y="4617103"/>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JUDGEMENT</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5" name="TextBox 35"/>
          <p:cNvSpPr txBox="1"/>
          <p:nvPr/>
        </p:nvSpPr>
        <p:spPr>
          <a:xfrm>
            <a:off x="7030300" y="5625816"/>
            <a:ext cx="4154266" cy="13915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O</a:t>
            </a: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f a behaviour or social group.</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6" name="Group 36"/>
          <p:cNvGrpSpPr/>
          <p:nvPr/>
        </p:nvGrpSpPr>
        <p:grpSpPr>
          <a:xfrm rot="0">
            <a:off x="12153132" y="5021662"/>
            <a:ext cx="5003540" cy="2108710"/>
            <a:chOff x="0" y="0"/>
            <a:chExt cx="2830422" cy="1192863"/>
          </a:xfrm>
        </p:grpSpPr>
        <p:sp>
          <p:nvSpPr>
            <p:cNvPr id="37" name="Freeform 37"/>
            <p:cNvSpPr/>
            <p:nvPr/>
          </p:nvSpPr>
          <p:spPr>
            <a:xfrm>
              <a:off x="0" y="-575"/>
              <a:ext cx="2829015" cy="1194785"/>
            </a:xfrm>
            <a:custGeom>
              <a:avLst/>
              <a:gdLst/>
              <a:ahLst/>
              <a:cxnLst/>
              <a:rect l="l" t="t" r="r" b="b"/>
              <a:pathLst>
                <a:path w="2829015" h="1194785">
                  <a:moveTo>
                    <a:pt x="2827607" y="477907"/>
                  </a:moveTo>
                  <a:cubicBezTo>
                    <a:pt x="2827607" y="323778"/>
                    <a:pt x="2824792" y="169650"/>
                    <a:pt x="2814940" y="15988"/>
                  </a:cubicBezTo>
                  <a:cubicBezTo>
                    <a:pt x="2613672" y="16455"/>
                    <a:pt x="2410996" y="14120"/>
                    <a:pt x="2209728" y="11317"/>
                  </a:cubicBezTo>
                  <a:cubicBezTo>
                    <a:pt x="1994385" y="8048"/>
                    <a:pt x="1780449" y="4311"/>
                    <a:pt x="1565107" y="2443"/>
                  </a:cubicBezTo>
                  <a:cubicBezTo>
                    <a:pt x="1349764" y="-1965"/>
                    <a:pt x="1135828" y="575"/>
                    <a:pt x="920485" y="2443"/>
                  </a:cubicBezTo>
                  <a:cubicBezTo>
                    <a:pt x="613657" y="5246"/>
                    <a:pt x="306828" y="3844"/>
                    <a:pt x="0" y="2910"/>
                  </a:cubicBezTo>
                  <a:cubicBezTo>
                    <a:pt x="0" y="76705"/>
                    <a:pt x="1407" y="150500"/>
                    <a:pt x="2815" y="224295"/>
                  </a:cubicBezTo>
                  <a:cubicBezTo>
                    <a:pt x="5630" y="412519"/>
                    <a:pt x="11260" y="601210"/>
                    <a:pt x="12667" y="789434"/>
                  </a:cubicBezTo>
                  <a:cubicBezTo>
                    <a:pt x="14075" y="918809"/>
                    <a:pt x="14075" y="1048651"/>
                    <a:pt x="14075" y="1178026"/>
                  </a:cubicBezTo>
                  <a:cubicBezTo>
                    <a:pt x="175934" y="1178493"/>
                    <a:pt x="337793" y="1179427"/>
                    <a:pt x="499652" y="1181295"/>
                  </a:cubicBezTo>
                  <a:cubicBezTo>
                    <a:pt x="574248" y="1182229"/>
                    <a:pt x="647436" y="1183163"/>
                    <a:pt x="722032" y="1184097"/>
                  </a:cubicBezTo>
                  <a:cubicBezTo>
                    <a:pt x="937375" y="1184097"/>
                    <a:pt x="1151310" y="1189702"/>
                    <a:pt x="1366653" y="1192504"/>
                  </a:cubicBezTo>
                  <a:cubicBezTo>
                    <a:pt x="1598886" y="1198518"/>
                    <a:pt x="1832526" y="1191103"/>
                    <a:pt x="2064758" y="1187834"/>
                  </a:cubicBezTo>
                  <a:cubicBezTo>
                    <a:pt x="2319511" y="1184097"/>
                    <a:pt x="2574262" y="1179427"/>
                    <a:pt x="2829015" y="1178493"/>
                  </a:cubicBezTo>
                  <a:cubicBezTo>
                    <a:pt x="2826200" y="1132254"/>
                    <a:pt x="2821977" y="1086015"/>
                    <a:pt x="2823384" y="1039777"/>
                  </a:cubicBezTo>
                  <a:cubicBezTo>
                    <a:pt x="2824792" y="852487"/>
                    <a:pt x="2827607" y="665197"/>
                    <a:pt x="2827607" y="477907"/>
                  </a:cubicBezTo>
                  <a:close/>
                </a:path>
              </a:pathLst>
            </a:custGeom>
            <a:solidFill>
              <a:srgbClr val="F5ECE5"/>
            </a:solidFill>
            <a:ln w="12700" cap="sq">
              <a:solidFill>
                <a:srgbClr val="000000"/>
              </a:solidFill>
              <a:prstDash val="solid"/>
              <a:miter/>
            </a:ln>
          </p:spPr>
        </p:sp>
      </p:grpSp>
      <p:grpSp>
        <p:nvGrpSpPr>
          <p:cNvPr id="38" name="Group 38"/>
          <p:cNvGrpSpPr/>
          <p:nvPr/>
        </p:nvGrpSpPr>
        <p:grpSpPr>
          <a:xfrm rot="0">
            <a:off x="12124009" y="4478991"/>
            <a:ext cx="5042737" cy="1035644"/>
            <a:chOff x="0" y="0"/>
            <a:chExt cx="1328128" cy="272762"/>
          </a:xfrm>
        </p:grpSpPr>
        <p:sp>
          <p:nvSpPr>
            <p:cNvPr id="39" name="Freeform 39"/>
            <p:cNvSpPr/>
            <p:nvPr/>
          </p:nvSpPr>
          <p:spPr>
            <a:xfrm>
              <a:off x="0" y="0"/>
              <a:ext cx="1328128" cy="272762"/>
            </a:xfrm>
            <a:custGeom>
              <a:avLst/>
              <a:gdLst/>
              <a:ahLst/>
              <a:cxnLst/>
              <a:rect l="l" t="t" r="r" b="b"/>
              <a:pathLst>
                <a:path w="1328128" h="272762">
                  <a:moveTo>
                    <a:pt x="136381" y="0"/>
                  </a:moveTo>
                  <a:lnTo>
                    <a:pt x="1191747" y="0"/>
                  </a:lnTo>
                  <a:cubicBezTo>
                    <a:pt x="1267068" y="0"/>
                    <a:pt x="1328128" y="61060"/>
                    <a:pt x="1328128" y="136381"/>
                  </a:cubicBezTo>
                  <a:lnTo>
                    <a:pt x="1328128" y="136381"/>
                  </a:lnTo>
                  <a:cubicBezTo>
                    <a:pt x="1328128" y="211702"/>
                    <a:pt x="1267068" y="272762"/>
                    <a:pt x="1191747" y="272762"/>
                  </a:cubicBezTo>
                  <a:lnTo>
                    <a:pt x="136381" y="272762"/>
                  </a:lnTo>
                  <a:cubicBezTo>
                    <a:pt x="61060" y="272762"/>
                    <a:pt x="0" y="211702"/>
                    <a:pt x="0" y="136381"/>
                  </a:cubicBezTo>
                  <a:lnTo>
                    <a:pt x="0" y="136381"/>
                  </a:lnTo>
                  <a:cubicBezTo>
                    <a:pt x="0" y="61060"/>
                    <a:pt x="61060" y="0"/>
                    <a:pt x="136381" y="0"/>
                  </a:cubicBezTo>
                  <a:close/>
                </a:path>
              </a:pathLst>
            </a:custGeom>
            <a:solidFill>
              <a:srgbClr val="D4BBE1"/>
            </a:solidFill>
          </p:spPr>
        </p:sp>
        <p:sp>
          <p:nvSpPr>
            <p:cNvPr id="40" name="TextBox 40"/>
            <p:cNvSpPr txBox="1"/>
            <p:nvPr/>
          </p:nvSpPr>
          <p:spPr>
            <a:xfrm>
              <a:off x="0" y="-38100"/>
              <a:ext cx="1328128" cy="310862"/>
            </a:xfrm>
            <a:prstGeom prst="rect">
              <a:avLst/>
            </a:prstGeom>
          </p:spPr>
          <p:txBody>
            <a:bodyPr lIns="50800" tIns="50800" rIns="50800" bIns="50800" rtlCol="0" anchor="ctr"/>
            <a:lstStyle/>
            <a:p>
              <a:pPr algn="ctr">
                <a:lnSpc>
                  <a:spcPts val="2660"/>
                </a:lnSpc>
                <a:spcBef>
                  <a:spcPct val="0"/>
                </a:spcBef>
              </a:pPr>
            </a:p>
          </p:txBody>
        </p:sp>
      </p:grpSp>
      <p:sp>
        <p:nvSpPr>
          <p:cNvPr id="41" name="TextBox 41"/>
          <p:cNvSpPr txBox="1"/>
          <p:nvPr/>
        </p:nvSpPr>
        <p:spPr>
          <a:xfrm>
            <a:off x="12527550" y="4617103"/>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ACCEPTANCE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42" name="TextBox 42"/>
          <p:cNvSpPr txBox="1"/>
          <p:nvPr/>
        </p:nvSpPr>
        <p:spPr>
          <a:xfrm>
            <a:off x="12124009" y="5625816"/>
            <a:ext cx="4608119" cy="1391539"/>
          </a:xfrm>
          <a:prstGeom prst="rect">
            <a:avLst/>
          </a:prstGeom>
        </p:spPr>
        <p:txBody>
          <a:bodyPr lIns="0" tIns="0" rIns="0" bIns="0" rtlCol="0" anchor="t">
            <a:spAutoFit/>
          </a:bodyPr>
          <a:lstStyle/>
          <a:p>
            <a:pPr algn="ctr">
              <a:lnSpc>
                <a:spcPts val="4835"/>
              </a:lnSpc>
            </a:pP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O</a:t>
            </a:r>
            <a:r>
              <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f certain values or ideologies.</a:t>
            </a:r>
            <a:endParaRPr lang="en-US" sz="41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43" name="Group 43"/>
          <p:cNvGrpSpPr/>
          <p:nvPr/>
        </p:nvGrpSpPr>
        <p:grpSpPr>
          <a:xfrm rot="0">
            <a:off x="1094575" y="7511372"/>
            <a:ext cx="16098849" cy="1859144"/>
            <a:chOff x="0" y="0"/>
            <a:chExt cx="9106859" cy="1051688"/>
          </a:xfrm>
        </p:grpSpPr>
        <p:sp>
          <p:nvSpPr>
            <p:cNvPr id="44" name="Freeform 44"/>
            <p:cNvSpPr/>
            <p:nvPr/>
          </p:nvSpPr>
          <p:spPr>
            <a:xfrm>
              <a:off x="0" y="-636"/>
              <a:ext cx="9102330" cy="1053772"/>
            </a:xfrm>
            <a:custGeom>
              <a:avLst/>
              <a:gdLst/>
              <a:ahLst/>
              <a:cxnLst/>
              <a:rect l="l" t="t" r="r" b="b"/>
              <a:pathLst>
                <a:path w="9102330" h="1053772">
                  <a:moveTo>
                    <a:pt x="9097801" y="421476"/>
                  </a:moveTo>
                  <a:cubicBezTo>
                    <a:pt x="9097801" y="285588"/>
                    <a:pt x="9088744" y="149701"/>
                    <a:pt x="9057045" y="14225"/>
                  </a:cubicBezTo>
                  <a:cubicBezTo>
                    <a:pt x="8409467" y="14637"/>
                    <a:pt x="7757358" y="12578"/>
                    <a:pt x="7109781" y="10107"/>
                  </a:cubicBezTo>
                  <a:cubicBezTo>
                    <a:pt x="6416916" y="7224"/>
                    <a:pt x="5728581" y="3930"/>
                    <a:pt x="5035717" y="2283"/>
                  </a:cubicBezTo>
                  <a:cubicBezTo>
                    <a:pt x="4342853" y="-1904"/>
                    <a:pt x="3654518" y="636"/>
                    <a:pt x="2961654" y="2283"/>
                  </a:cubicBezTo>
                  <a:cubicBezTo>
                    <a:pt x="1974436" y="4754"/>
                    <a:pt x="987218" y="3518"/>
                    <a:pt x="0" y="2695"/>
                  </a:cubicBezTo>
                  <a:cubicBezTo>
                    <a:pt x="0" y="67756"/>
                    <a:pt x="4529" y="132818"/>
                    <a:pt x="9057" y="197879"/>
                  </a:cubicBezTo>
                  <a:cubicBezTo>
                    <a:pt x="18114" y="363827"/>
                    <a:pt x="36228" y="530186"/>
                    <a:pt x="40757" y="696133"/>
                  </a:cubicBezTo>
                  <a:cubicBezTo>
                    <a:pt x="45285" y="810197"/>
                    <a:pt x="45285" y="924672"/>
                    <a:pt x="45285" y="1038735"/>
                  </a:cubicBezTo>
                  <a:cubicBezTo>
                    <a:pt x="566065" y="1039147"/>
                    <a:pt x="1086845" y="1039970"/>
                    <a:pt x="1607626" y="1041617"/>
                  </a:cubicBezTo>
                  <a:cubicBezTo>
                    <a:pt x="1847637" y="1042441"/>
                    <a:pt x="2083120" y="1043265"/>
                    <a:pt x="2323132" y="1044088"/>
                  </a:cubicBezTo>
                  <a:cubicBezTo>
                    <a:pt x="3015996" y="1044088"/>
                    <a:pt x="3704332" y="1049029"/>
                    <a:pt x="4397196" y="1051500"/>
                  </a:cubicBezTo>
                  <a:cubicBezTo>
                    <a:pt x="5144401" y="1057404"/>
                    <a:pt x="5896136" y="1050265"/>
                    <a:pt x="6643343" y="1047382"/>
                  </a:cubicBezTo>
                  <a:cubicBezTo>
                    <a:pt x="7463006" y="1044088"/>
                    <a:pt x="8282667" y="1039970"/>
                    <a:pt x="9102330" y="1039147"/>
                  </a:cubicBezTo>
                  <a:cubicBezTo>
                    <a:pt x="9093274" y="998380"/>
                    <a:pt x="9079688" y="957614"/>
                    <a:pt x="9084216" y="916848"/>
                  </a:cubicBezTo>
                  <a:cubicBezTo>
                    <a:pt x="9088744" y="751724"/>
                    <a:pt x="9097801" y="586600"/>
                    <a:pt x="9097801" y="421476"/>
                  </a:cubicBezTo>
                  <a:close/>
                </a:path>
              </a:pathLst>
            </a:custGeom>
            <a:solidFill>
              <a:srgbClr val="F5ECE5"/>
            </a:solidFill>
            <a:ln w="12700" cap="sq">
              <a:solidFill>
                <a:srgbClr val="000000"/>
              </a:solidFill>
              <a:prstDash val="solid"/>
              <a:miter/>
            </a:ln>
          </p:spPr>
        </p:sp>
      </p:grpSp>
      <p:sp>
        <p:nvSpPr>
          <p:cNvPr id="45" name="TextBox 45"/>
          <p:cNvSpPr txBox="1"/>
          <p:nvPr/>
        </p:nvSpPr>
        <p:spPr>
          <a:xfrm>
            <a:off x="1422512" y="7692914"/>
            <a:ext cx="15442977" cy="134366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Positioning is not always obvious. Consider tone, narrative voice, camera angles (in film), or figurative language.</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sp>
        <p:nvSpPr>
          <p:cNvPr id="18" name="TextBox 18"/>
          <p:cNvSpPr txBox="1"/>
          <p:nvPr/>
        </p:nvSpPr>
        <p:spPr>
          <a:xfrm>
            <a:off x="8437035" y="3467938"/>
            <a:ext cx="8598839" cy="4797423"/>
          </a:xfrm>
          <a:prstGeom prst="rect">
            <a:avLst/>
          </a:prstGeom>
        </p:spPr>
        <p:txBody>
          <a:bodyPr lIns="0" tIns="0" rIns="0" bIns="0" rtlCol="0" anchor="t">
            <a:spAutoFit/>
          </a:bodyPr>
          <a:lstStyle/>
          <a:p>
            <a:pPr algn="ctr">
              <a:lnSpc>
                <a:spcPts val="8800"/>
              </a:lnSpc>
            </a:pPr>
            <a:r>
              <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How Can We Subvert Cultural Assumptions in Our Writing?</a:t>
            </a:r>
            <a:endParaRPr lang="en-US" sz="8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19" name="Group 19"/>
          <p:cNvGrpSpPr/>
          <p:nvPr/>
        </p:nvGrpSpPr>
        <p:grpSpPr>
          <a:xfrm rot="0">
            <a:off x="9737133" y="2231189"/>
            <a:ext cx="5998642" cy="1035644"/>
            <a:chOff x="0" y="0"/>
            <a:chExt cx="1579889" cy="272762"/>
          </a:xfrm>
        </p:grpSpPr>
        <p:sp>
          <p:nvSpPr>
            <p:cNvPr id="20" name="Freeform 20"/>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E8DB78"/>
            </a:solidFill>
          </p:spPr>
        </p:sp>
        <p:sp>
          <p:nvSpPr>
            <p:cNvPr id="21" name="TextBox 21"/>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2" name="TextBox 22"/>
          <p:cNvSpPr txBox="1"/>
          <p:nvPr/>
        </p:nvSpPr>
        <p:spPr>
          <a:xfrm>
            <a:off x="10114086" y="2247361"/>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CLASS DISCUSSION</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Freeform 23"/>
          <p:cNvSpPr/>
          <p:nvPr/>
        </p:nvSpPr>
        <p:spPr>
          <a:xfrm flipH="1">
            <a:off x="-1371600" y="2019300"/>
            <a:ext cx="8832215" cy="6529070"/>
          </a:xfrm>
          <a:custGeom>
            <a:avLst/>
            <a:gdLst/>
            <a:ahLst/>
            <a:cxnLst/>
            <a:rect l="l" t="t" r="r" b="b"/>
            <a:pathLst>
              <a:path w="11148473" h="8229600">
                <a:moveTo>
                  <a:pt x="11148473" y="0"/>
                </a:moveTo>
                <a:lnTo>
                  <a:pt x="0" y="0"/>
                </a:lnTo>
                <a:lnTo>
                  <a:pt x="0" y="8229600"/>
                </a:lnTo>
                <a:lnTo>
                  <a:pt x="11148473" y="8229600"/>
                </a:lnTo>
                <a:lnTo>
                  <a:pt x="11148473"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28700" y="2761602"/>
            <a:ext cx="16193914" cy="1336389"/>
            <a:chOff x="0" y="0"/>
            <a:chExt cx="9160635" cy="755974"/>
          </a:xfrm>
        </p:grpSpPr>
        <p:sp>
          <p:nvSpPr>
            <p:cNvPr id="19" name="Freeform 19"/>
            <p:cNvSpPr/>
            <p:nvPr/>
          </p:nvSpPr>
          <p:spPr>
            <a:xfrm>
              <a:off x="0" y="-767"/>
              <a:ext cx="9156080" cy="758405"/>
            </a:xfrm>
            <a:custGeom>
              <a:avLst/>
              <a:gdLst/>
              <a:ahLst/>
              <a:cxnLst/>
              <a:rect l="l" t="t" r="r" b="b"/>
              <a:pathLst>
                <a:path w="9156080" h="758405">
                  <a:moveTo>
                    <a:pt x="9151524" y="303275"/>
                  </a:moveTo>
                  <a:cubicBezTo>
                    <a:pt x="9151524" y="205596"/>
                    <a:pt x="9142414" y="107918"/>
                    <a:pt x="9110528" y="10535"/>
                  </a:cubicBezTo>
                  <a:cubicBezTo>
                    <a:pt x="8459125" y="10831"/>
                    <a:pt x="7803166" y="9351"/>
                    <a:pt x="7151764" y="7575"/>
                  </a:cubicBezTo>
                  <a:cubicBezTo>
                    <a:pt x="6454809" y="5503"/>
                    <a:pt x="5762408" y="3135"/>
                    <a:pt x="5065453" y="1951"/>
                  </a:cubicBezTo>
                  <a:cubicBezTo>
                    <a:pt x="4368498" y="-1773"/>
                    <a:pt x="3676098" y="767"/>
                    <a:pt x="2979143" y="1951"/>
                  </a:cubicBezTo>
                  <a:cubicBezTo>
                    <a:pt x="1986095" y="3727"/>
                    <a:pt x="993047" y="2839"/>
                    <a:pt x="0" y="2247"/>
                  </a:cubicBezTo>
                  <a:cubicBezTo>
                    <a:pt x="0" y="49014"/>
                    <a:pt x="4555" y="95782"/>
                    <a:pt x="9111" y="142549"/>
                  </a:cubicBezTo>
                  <a:cubicBezTo>
                    <a:pt x="18221" y="261836"/>
                    <a:pt x="36442" y="381418"/>
                    <a:pt x="40997" y="500704"/>
                  </a:cubicBezTo>
                  <a:cubicBezTo>
                    <a:pt x="45553" y="582695"/>
                    <a:pt x="45553" y="664982"/>
                    <a:pt x="45553" y="746973"/>
                  </a:cubicBezTo>
                  <a:cubicBezTo>
                    <a:pt x="569408" y="747269"/>
                    <a:pt x="1093263" y="747861"/>
                    <a:pt x="1617119" y="749045"/>
                  </a:cubicBezTo>
                  <a:cubicBezTo>
                    <a:pt x="1858548" y="749637"/>
                    <a:pt x="2095421" y="750229"/>
                    <a:pt x="2336850" y="750821"/>
                  </a:cubicBezTo>
                  <a:cubicBezTo>
                    <a:pt x="3033806" y="750821"/>
                    <a:pt x="3726206" y="754373"/>
                    <a:pt x="4423161" y="756149"/>
                  </a:cubicBezTo>
                  <a:cubicBezTo>
                    <a:pt x="5174779" y="761821"/>
                    <a:pt x="5930953" y="755261"/>
                    <a:pt x="6682572" y="753189"/>
                  </a:cubicBezTo>
                  <a:cubicBezTo>
                    <a:pt x="7507075" y="750821"/>
                    <a:pt x="8331577" y="747861"/>
                    <a:pt x="9156080" y="747269"/>
                  </a:cubicBezTo>
                  <a:cubicBezTo>
                    <a:pt x="9146970" y="717965"/>
                    <a:pt x="9133304" y="688662"/>
                    <a:pt x="9137859" y="659358"/>
                  </a:cubicBezTo>
                  <a:cubicBezTo>
                    <a:pt x="9142414" y="540664"/>
                    <a:pt x="9151524" y="421969"/>
                    <a:pt x="9151524" y="303275"/>
                  </a:cubicBezTo>
                  <a:close/>
                </a:path>
              </a:pathLst>
            </a:custGeom>
            <a:solidFill>
              <a:srgbClr val="F5ECE5"/>
            </a:solidFill>
            <a:ln w="12700" cap="sq">
              <a:solidFill>
                <a:srgbClr val="000000"/>
              </a:solidFill>
              <a:prstDash val="solid"/>
              <a:miter/>
            </a:ln>
          </p:spPr>
        </p:sp>
      </p:grpSp>
      <p:sp>
        <p:nvSpPr>
          <p:cNvPr id="20" name="TextBox 20"/>
          <p:cNvSpPr txBox="1"/>
          <p:nvPr/>
        </p:nvSpPr>
        <p:spPr>
          <a:xfrm>
            <a:off x="1358573" y="2977041"/>
            <a:ext cx="15534168" cy="75311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Some ways we can subvert cultural assumptions include:</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1" name="TextBox 21"/>
          <p:cNvSpPr txBox="1"/>
          <p:nvPr/>
        </p:nvSpPr>
        <p:spPr>
          <a:xfrm>
            <a:off x="1316521" y="695325"/>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Subverting Assumptions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2" name="Group 22"/>
          <p:cNvGrpSpPr/>
          <p:nvPr/>
        </p:nvGrpSpPr>
        <p:grpSpPr>
          <a:xfrm rot="0">
            <a:off x="1028700" y="4606835"/>
            <a:ext cx="5148442" cy="2181592"/>
            <a:chOff x="0" y="0"/>
            <a:chExt cx="1355968" cy="574576"/>
          </a:xfrm>
        </p:grpSpPr>
        <p:sp>
          <p:nvSpPr>
            <p:cNvPr id="23" name="Freeform 23"/>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E9DB78"/>
            </a:solidFill>
          </p:spPr>
        </p:sp>
        <p:sp>
          <p:nvSpPr>
            <p:cNvPr id="24" name="TextBox 24"/>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6552661" y="4606835"/>
            <a:ext cx="5148442" cy="2181592"/>
            <a:chOff x="0" y="0"/>
            <a:chExt cx="1355968" cy="574576"/>
          </a:xfrm>
        </p:grpSpPr>
        <p:sp>
          <p:nvSpPr>
            <p:cNvPr id="26" name="Freeform 26"/>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8FCACF"/>
            </a:solidFill>
          </p:spPr>
        </p:sp>
        <p:sp>
          <p:nvSpPr>
            <p:cNvPr id="27" name="TextBox 27"/>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12074172" y="4606835"/>
            <a:ext cx="5148442" cy="2181592"/>
            <a:chOff x="0" y="0"/>
            <a:chExt cx="1355968" cy="574576"/>
          </a:xfrm>
        </p:grpSpPr>
        <p:sp>
          <p:nvSpPr>
            <p:cNvPr id="29" name="Freeform 29"/>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D4BBE1"/>
            </a:solidFill>
          </p:spPr>
        </p:sp>
        <p:sp>
          <p:nvSpPr>
            <p:cNvPr id="30" name="TextBox 30"/>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1230497" y="4726398"/>
            <a:ext cx="4744847" cy="1937893"/>
          </a:xfrm>
          <a:prstGeom prst="rect">
            <a:avLst/>
          </a:prstGeom>
        </p:spPr>
        <p:txBody>
          <a:bodyPr lIns="0" tIns="0" rIns="0" bIns="0" rtlCol="0" anchor="t">
            <a:spAutoFit/>
          </a:bodyPr>
          <a:lstStyle/>
          <a:p>
            <a:pPr algn="ctr">
              <a:lnSpc>
                <a:spcPts val="4600"/>
              </a:lnSpc>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Reframing m</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arginalised characters.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2" name="TextBox 32"/>
          <p:cNvSpPr txBox="1"/>
          <p:nvPr/>
        </p:nvSpPr>
        <p:spPr>
          <a:xfrm>
            <a:off x="6754459" y="4726398"/>
            <a:ext cx="4744847" cy="1937893"/>
          </a:xfrm>
          <a:prstGeom prst="rect">
            <a:avLst/>
          </a:prstGeom>
        </p:spPr>
        <p:txBody>
          <a:bodyPr lIns="0" tIns="0" rIns="0" bIns="0" rtlCol="0" anchor="t">
            <a:spAutoFit/>
          </a:bodyPr>
          <a:lstStyle/>
          <a:p>
            <a:pPr algn="ctr">
              <a:lnSpc>
                <a:spcPts val="4600"/>
              </a:lnSpc>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Cri</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tiquing dominant ideologies.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3" name="TextBox 33"/>
          <p:cNvSpPr txBox="1"/>
          <p:nvPr/>
        </p:nvSpPr>
        <p:spPr>
          <a:xfrm>
            <a:off x="12275970" y="4726398"/>
            <a:ext cx="4744847" cy="1937893"/>
          </a:xfrm>
          <a:prstGeom prst="rect">
            <a:avLst/>
          </a:prstGeom>
        </p:spPr>
        <p:txBody>
          <a:bodyPr lIns="0" tIns="0" rIns="0" bIns="0" rtlCol="0" anchor="t">
            <a:spAutoFit/>
          </a:bodyPr>
          <a:lstStyle/>
          <a:p>
            <a:pPr algn="ctr">
              <a:lnSpc>
                <a:spcPts val="4600"/>
              </a:lnSpc>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Using satire </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600"/>
              </a:lnSpc>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or iro</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ny to </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600"/>
              </a:lnSpc>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reveal biases.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4" name="Group 34"/>
          <p:cNvGrpSpPr/>
          <p:nvPr/>
        </p:nvGrpSpPr>
        <p:grpSpPr>
          <a:xfrm rot="0">
            <a:off x="1083729" y="7297270"/>
            <a:ext cx="16193914" cy="1956737"/>
            <a:chOff x="0" y="0"/>
            <a:chExt cx="9160635" cy="1106895"/>
          </a:xfrm>
        </p:grpSpPr>
        <p:sp>
          <p:nvSpPr>
            <p:cNvPr id="35" name="Freeform 35"/>
            <p:cNvSpPr/>
            <p:nvPr/>
          </p:nvSpPr>
          <p:spPr>
            <a:xfrm>
              <a:off x="0" y="-612"/>
              <a:ext cx="9156080" cy="1108915"/>
            </a:xfrm>
            <a:custGeom>
              <a:avLst/>
              <a:gdLst/>
              <a:ahLst/>
              <a:cxnLst/>
              <a:rect l="l" t="t" r="r" b="b"/>
              <a:pathLst>
                <a:path w="9156080" h="1108915">
                  <a:moveTo>
                    <a:pt x="9151524" y="443543"/>
                  </a:moveTo>
                  <a:cubicBezTo>
                    <a:pt x="9151524" y="300522"/>
                    <a:pt x="9142414" y="157502"/>
                    <a:pt x="9110528" y="14914"/>
                  </a:cubicBezTo>
                  <a:cubicBezTo>
                    <a:pt x="8459125" y="15347"/>
                    <a:pt x="7803166" y="13180"/>
                    <a:pt x="7151764" y="10580"/>
                  </a:cubicBezTo>
                  <a:cubicBezTo>
                    <a:pt x="6454809" y="7546"/>
                    <a:pt x="5762408" y="4079"/>
                    <a:pt x="5065453" y="2346"/>
                  </a:cubicBezTo>
                  <a:cubicBezTo>
                    <a:pt x="4368498" y="-1928"/>
                    <a:pt x="3676098" y="612"/>
                    <a:pt x="2979143" y="2346"/>
                  </a:cubicBezTo>
                  <a:cubicBezTo>
                    <a:pt x="1986095" y="4946"/>
                    <a:pt x="993047" y="3646"/>
                    <a:pt x="0" y="2779"/>
                  </a:cubicBezTo>
                  <a:cubicBezTo>
                    <a:pt x="0" y="71256"/>
                    <a:pt x="4555" y="139732"/>
                    <a:pt x="9111" y="208209"/>
                  </a:cubicBezTo>
                  <a:cubicBezTo>
                    <a:pt x="18221" y="382868"/>
                    <a:pt x="36442" y="557960"/>
                    <a:pt x="40997" y="732619"/>
                  </a:cubicBezTo>
                  <a:cubicBezTo>
                    <a:pt x="45553" y="852670"/>
                    <a:pt x="45553" y="973154"/>
                    <a:pt x="45553" y="1093205"/>
                  </a:cubicBezTo>
                  <a:cubicBezTo>
                    <a:pt x="569408" y="1093638"/>
                    <a:pt x="1093263" y="1094505"/>
                    <a:pt x="1617119" y="1096238"/>
                  </a:cubicBezTo>
                  <a:cubicBezTo>
                    <a:pt x="1858548" y="1097105"/>
                    <a:pt x="2095421" y="1097972"/>
                    <a:pt x="2336850" y="1098839"/>
                  </a:cubicBezTo>
                  <a:cubicBezTo>
                    <a:pt x="3033806" y="1098839"/>
                    <a:pt x="3726206" y="1104040"/>
                    <a:pt x="4423161" y="1106640"/>
                  </a:cubicBezTo>
                  <a:cubicBezTo>
                    <a:pt x="5174779" y="1112587"/>
                    <a:pt x="5930953" y="1105340"/>
                    <a:pt x="6682572" y="1102306"/>
                  </a:cubicBezTo>
                  <a:cubicBezTo>
                    <a:pt x="7507075" y="1098839"/>
                    <a:pt x="8331577" y="1094505"/>
                    <a:pt x="9156080" y="1093638"/>
                  </a:cubicBezTo>
                  <a:cubicBezTo>
                    <a:pt x="9146970" y="1050732"/>
                    <a:pt x="9133304" y="1007825"/>
                    <a:pt x="9137859" y="964919"/>
                  </a:cubicBezTo>
                  <a:cubicBezTo>
                    <a:pt x="9142414" y="791127"/>
                    <a:pt x="9151524" y="617335"/>
                    <a:pt x="9151524" y="443543"/>
                  </a:cubicBezTo>
                  <a:close/>
                </a:path>
              </a:pathLst>
            </a:custGeom>
            <a:solidFill>
              <a:srgbClr val="F5ECE5"/>
            </a:solidFill>
            <a:ln w="12700" cap="sq">
              <a:solidFill>
                <a:srgbClr val="000000"/>
              </a:solidFill>
              <a:prstDash val="solid"/>
              <a:miter/>
            </a:ln>
          </p:spPr>
        </p:sp>
      </p:grpSp>
      <p:sp>
        <p:nvSpPr>
          <p:cNvPr id="36" name="TextBox 36"/>
          <p:cNvSpPr txBox="1"/>
          <p:nvPr/>
        </p:nvSpPr>
        <p:spPr>
          <a:xfrm>
            <a:off x="1211979" y="7502802"/>
            <a:ext cx="15864041" cy="1449197"/>
          </a:xfrm>
          <a:prstGeom prst="rect">
            <a:avLst/>
          </a:prstGeom>
        </p:spPr>
        <p:txBody>
          <a:bodyPr lIns="0" tIns="0" rIns="0" bIns="0" rtlCol="0" anchor="t">
            <a:spAutoFit/>
          </a:bodyPr>
          <a:lstStyle/>
          <a:p>
            <a:pPr algn="ctr">
              <a:lnSpc>
                <a:spcPts val="5075"/>
              </a:lnSpc>
            </a:pPr>
            <a:r>
              <a:rPr lang="en-US" sz="43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Example</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 A comedy that shows a stay-at-home dad managing family life challenges assumptions about gender roles.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28700" y="3121217"/>
            <a:ext cx="7664201" cy="1035644"/>
            <a:chOff x="0" y="0"/>
            <a:chExt cx="2018555" cy="272762"/>
          </a:xfrm>
        </p:grpSpPr>
        <p:sp>
          <p:nvSpPr>
            <p:cNvPr id="19" name="Freeform 19"/>
            <p:cNvSpPr/>
            <p:nvPr/>
          </p:nvSpPr>
          <p:spPr>
            <a:xfrm>
              <a:off x="0" y="0"/>
              <a:ext cx="2018555" cy="272762"/>
            </a:xfrm>
            <a:custGeom>
              <a:avLst/>
              <a:gdLst/>
              <a:ahLst/>
              <a:cxnLst/>
              <a:rect l="l" t="t" r="r" b="b"/>
              <a:pathLst>
                <a:path w="2018555" h="272762">
                  <a:moveTo>
                    <a:pt x="101014" y="0"/>
                  </a:moveTo>
                  <a:lnTo>
                    <a:pt x="1917541" y="0"/>
                  </a:lnTo>
                  <a:cubicBezTo>
                    <a:pt x="1944332" y="0"/>
                    <a:pt x="1970025" y="10643"/>
                    <a:pt x="1988969" y="29586"/>
                  </a:cubicBezTo>
                  <a:cubicBezTo>
                    <a:pt x="2007913" y="48530"/>
                    <a:pt x="2018555" y="74223"/>
                    <a:pt x="2018555" y="101014"/>
                  </a:cubicBezTo>
                  <a:lnTo>
                    <a:pt x="2018555" y="171748"/>
                  </a:lnTo>
                  <a:cubicBezTo>
                    <a:pt x="2018555" y="198539"/>
                    <a:pt x="2007913" y="224232"/>
                    <a:pt x="1988969" y="243176"/>
                  </a:cubicBezTo>
                  <a:cubicBezTo>
                    <a:pt x="1970025" y="262120"/>
                    <a:pt x="1944332" y="272762"/>
                    <a:pt x="1917541" y="272762"/>
                  </a:cubicBezTo>
                  <a:lnTo>
                    <a:pt x="101014" y="272762"/>
                  </a:lnTo>
                  <a:cubicBezTo>
                    <a:pt x="74223" y="272762"/>
                    <a:pt x="48530" y="262120"/>
                    <a:pt x="29586" y="243176"/>
                  </a:cubicBezTo>
                  <a:cubicBezTo>
                    <a:pt x="10643" y="224232"/>
                    <a:pt x="0" y="198539"/>
                    <a:pt x="0" y="171748"/>
                  </a:cubicBezTo>
                  <a:lnTo>
                    <a:pt x="0" y="101014"/>
                  </a:lnTo>
                  <a:cubicBezTo>
                    <a:pt x="0" y="74223"/>
                    <a:pt x="10643" y="48530"/>
                    <a:pt x="29586" y="29586"/>
                  </a:cubicBezTo>
                  <a:cubicBezTo>
                    <a:pt x="48530" y="10643"/>
                    <a:pt x="74223" y="0"/>
                    <a:pt x="101014" y="0"/>
                  </a:cubicBezTo>
                  <a:close/>
                </a:path>
              </a:pathLst>
            </a:custGeom>
            <a:solidFill>
              <a:srgbClr val="8FCACF"/>
            </a:solidFill>
          </p:spPr>
        </p:sp>
        <p:sp>
          <p:nvSpPr>
            <p:cNvPr id="20" name="TextBox 20"/>
            <p:cNvSpPr txBox="1"/>
            <p:nvPr/>
          </p:nvSpPr>
          <p:spPr>
            <a:xfrm>
              <a:off x="0" y="-38100"/>
              <a:ext cx="2018555" cy="310862"/>
            </a:xfrm>
            <a:prstGeom prst="rect">
              <a:avLst/>
            </a:prstGeom>
          </p:spPr>
          <p:txBody>
            <a:bodyPr lIns="50800" tIns="50800" rIns="50800" bIns="50800" rtlCol="0" anchor="ctr"/>
            <a:lstStyle/>
            <a:p>
              <a:pPr algn="ctr">
                <a:lnSpc>
                  <a:spcPts val="2660"/>
                </a:lnSpc>
                <a:spcBef>
                  <a:spcPct val="0"/>
                </a:spcBef>
              </a:pPr>
            </a:p>
          </p:txBody>
        </p:sp>
      </p:grpSp>
      <p:grpSp>
        <p:nvGrpSpPr>
          <p:cNvPr id="21" name="Group 21"/>
          <p:cNvGrpSpPr/>
          <p:nvPr/>
        </p:nvGrpSpPr>
        <p:grpSpPr>
          <a:xfrm rot="0">
            <a:off x="9595099" y="3121217"/>
            <a:ext cx="7664201" cy="1035644"/>
            <a:chOff x="0" y="0"/>
            <a:chExt cx="2018555" cy="272762"/>
          </a:xfrm>
        </p:grpSpPr>
        <p:sp>
          <p:nvSpPr>
            <p:cNvPr id="22" name="Freeform 22"/>
            <p:cNvSpPr/>
            <p:nvPr/>
          </p:nvSpPr>
          <p:spPr>
            <a:xfrm>
              <a:off x="0" y="0"/>
              <a:ext cx="2018555" cy="272762"/>
            </a:xfrm>
            <a:custGeom>
              <a:avLst/>
              <a:gdLst/>
              <a:ahLst/>
              <a:cxnLst/>
              <a:rect l="l" t="t" r="r" b="b"/>
              <a:pathLst>
                <a:path w="2018555" h="272762">
                  <a:moveTo>
                    <a:pt x="101014" y="0"/>
                  </a:moveTo>
                  <a:lnTo>
                    <a:pt x="1917541" y="0"/>
                  </a:lnTo>
                  <a:cubicBezTo>
                    <a:pt x="1944332" y="0"/>
                    <a:pt x="1970025" y="10643"/>
                    <a:pt x="1988969" y="29586"/>
                  </a:cubicBezTo>
                  <a:cubicBezTo>
                    <a:pt x="2007913" y="48530"/>
                    <a:pt x="2018555" y="74223"/>
                    <a:pt x="2018555" y="101014"/>
                  </a:cubicBezTo>
                  <a:lnTo>
                    <a:pt x="2018555" y="171748"/>
                  </a:lnTo>
                  <a:cubicBezTo>
                    <a:pt x="2018555" y="198539"/>
                    <a:pt x="2007913" y="224232"/>
                    <a:pt x="1988969" y="243176"/>
                  </a:cubicBezTo>
                  <a:cubicBezTo>
                    <a:pt x="1970025" y="262120"/>
                    <a:pt x="1944332" y="272762"/>
                    <a:pt x="1917541" y="272762"/>
                  </a:cubicBezTo>
                  <a:lnTo>
                    <a:pt x="101014" y="272762"/>
                  </a:lnTo>
                  <a:cubicBezTo>
                    <a:pt x="74223" y="272762"/>
                    <a:pt x="48530" y="262120"/>
                    <a:pt x="29586" y="243176"/>
                  </a:cubicBezTo>
                  <a:cubicBezTo>
                    <a:pt x="10643" y="224232"/>
                    <a:pt x="0" y="198539"/>
                    <a:pt x="0" y="171748"/>
                  </a:cubicBezTo>
                  <a:lnTo>
                    <a:pt x="0" y="101014"/>
                  </a:lnTo>
                  <a:cubicBezTo>
                    <a:pt x="0" y="74223"/>
                    <a:pt x="10643" y="48530"/>
                    <a:pt x="29586" y="29586"/>
                  </a:cubicBezTo>
                  <a:cubicBezTo>
                    <a:pt x="48530" y="10643"/>
                    <a:pt x="74223" y="0"/>
                    <a:pt x="101014" y="0"/>
                  </a:cubicBezTo>
                  <a:close/>
                </a:path>
              </a:pathLst>
            </a:custGeom>
            <a:solidFill>
              <a:srgbClr val="D4BBE1"/>
            </a:solidFill>
          </p:spPr>
        </p:sp>
        <p:sp>
          <p:nvSpPr>
            <p:cNvPr id="23" name="TextBox 23"/>
            <p:cNvSpPr txBox="1"/>
            <p:nvPr/>
          </p:nvSpPr>
          <p:spPr>
            <a:xfrm>
              <a:off x="0" y="-38100"/>
              <a:ext cx="2018555" cy="310862"/>
            </a:xfrm>
            <a:prstGeom prst="rect">
              <a:avLst/>
            </a:prstGeom>
          </p:spPr>
          <p:txBody>
            <a:bodyPr lIns="50800" tIns="50800" rIns="50800" bIns="50800" rtlCol="0" anchor="ctr"/>
            <a:lstStyle/>
            <a:p>
              <a:pPr algn="ctr">
                <a:lnSpc>
                  <a:spcPts val="2660"/>
                </a:lnSpc>
                <a:spcBef>
                  <a:spcPct val="0"/>
                </a:spcBef>
              </a:pPr>
            </a:p>
          </p:txBody>
        </p:sp>
      </p:grpSp>
      <p:grpSp>
        <p:nvGrpSpPr>
          <p:cNvPr id="24" name="Group 24"/>
          <p:cNvGrpSpPr/>
          <p:nvPr/>
        </p:nvGrpSpPr>
        <p:grpSpPr>
          <a:xfrm rot="0">
            <a:off x="1028700" y="4361374"/>
            <a:ext cx="8115300" cy="4896926"/>
            <a:chOff x="0" y="0"/>
            <a:chExt cx="4738410" cy="2859246"/>
          </a:xfrm>
        </p:grpSpPr>
        <p:sp>
          <p:nvSpPr>
            <p:cNvPr id="25" name="Freeform 25"/>
            <p:cNvSpPr/>
            <p:nvPr/>
          </p:nvSpPr>
          <p:spPr>
            <a:xfrm>
              <a:off x="0" y="116"/>
              <a:ext cx="4736054" cy="2859340"/>
            </a:xfrm>
            <a:custGeom>
              <a:avLst/>
              <a:gdLst/>
              <a:ahLst/>
              <a:cxnLst/>
              <a:rect l="l" t="t" r="r" b="b"/>
              <a:pathLst>
                <a:path w="4736054" h="2859340">
                  <a:moveTo>
                    <a:pt x="4733697" y="1144030"/>
                  </a:moveTo>
                  <a:cubicBezTo>
                    <a:pt x="4733697" y="774590"/>
                    <a:pt x="4728985" y="405149"/>
                    <a:pt x="4712491" y="36828"/>
                  </a:cubicBezTo>
                  <a:cubicBezTo>
                    <a:pt x="4375548" y="37948"/>
                    <a:pt x="4036248" y="32350"/>
                    <a:pt x="3699305" y="25633"/>
                  </a:cubicBezTo>
                  <a:cubicBezTo>
                    <a:pt x="3338800" y="17796"/>
                    <a:pt x="2980650" y="8840"/>
                    <a:pt x="2620145" y="4362"/>
                  </a:cubicBezTo>
                  <a:cubicBezTo>
                    <a:pt x="2259639" y="-2656"/>
                    <a:pt x="1901490" y="-116"/>
                    <a:pt x="1540985" y="4362"/>
                  </a:cubicBezTo>
                  <a:cubicBezTo>
                    <a:pt x="1027323" y="11079"/>
                    <a:pt x="513661" y="7721"/>
                    <a:pt x="0" y="5482"/>
                  </a:cubicBezTo>
                  <a:cubicBezTo>
                    <a:pt x="0" y="182365"/>
                    <a:pt x="2356" y="359249"/>
                    <a:pt x="4712" y="536133"/>
                  </a:cubicBezTo>
                  <a:cubicBezTo>
                    <a:pt x="9425" y="987298"/>
                    <a:pt x="18850" y="1439583"/>
                    <a:pt x="21206" y="1890748"/>
                  </a:cubicBezTo>
                  <a:cubicBezTo>
                    <a:pt x="23562" y="2200854"/>
                    <a:pt x="23562" y="2512080"/>
                    <a:pt x="23562" y="2822186"/>
                  </a:cubicBezTo>
                  <a:cubicBezTo>
                    <a:pt x="294531" y="2823305"/>
                    <a:pt x="565499" y="2825544"/>
                    <a:pt x="836467" y="2830023"/>
                  </a:cubicBezTo>
                  <a:cubicBezTo>
                    <a:pt x="961348" y="2832262"/>
                    <a:pt x="1083873" y="2834501"/>
                    <a:pt x="1208754" y="2836740"/>
                  </a:cubicBezTo>
                  <a:cubicBezTo>
                    <a:pt x="1569259" y="2836740"/>
                    <a:pt x="1927409" y="2850174"/>
                    <a:pt x="2287914" y="2856891"/>
                  </a:cubicBezTo>
                  <a:cubicBezTo>
                    <a:pt x="2676695" y="2864210"/>
                    <a:pt x="3067832" y="2853532"/>
                    <a:pt x="3456612" y="2845696"/>
                  </a:cubicBezTo>
                  <a:cubicBezTo>
                    <a:pt x="3883092" y="2836740"/>
                    <a:pt x="4309573" y="2825544"/>
                    <a:pt x="4736054" y="2823305"/>
                  </a:cubicBezTo>
                  <a:cubicBezTo>
                    <a:pt x="4731341" y="2712473"/>
                    <a:pt x="4724272" y="2601641"/>
                    <a:pt x="4726628" y="2490809"/>
                  </a:cubicBezTo>
                  <a:cubicBezTo>
                    <a:pt x="4728985" y="2041883"/>
                    <a:pt x="4733697" y="1592957"/>
                    <a:pt x="4733697" y="1144030"/>
                  </a:cubicBezTo>
                  <a:close/>
                </a:path>
              </a:pathLst>
            </a:custGeom>
            <a:solidFill>
              <a:srgbClr val="F5ECE5"/>
            </a:solidFill>
            <a:ln w="12700" cap="sq">
              <a:solidFill>
                <a:srgbClr val="000000"/>
              </a:solidFill>
              <a:prstDash val="solid"/>
              <a:miter/>
            </a:ln>
          </p:spPr>
        </p:sp>
      </p:grpSp>
      <p:grpSp>
        <p:nvGrpSpPr>
          <p:cNvPr id="26" name="Group 26"/>
          <p:cNvGrpSpPr/>
          <p:nvPr/>
        </p:nvGrpSpPr>
        <p:grpSpPr>
          <a:xfrm rot="0">
            <a:off x="9144000" y="4361374"/>
            <a:ext cx="8115300" cy="4896926"/>
            <a:chOff x="0" y="0"/>
            <a:chExt cx="4738410" cy="2859246"/>
          </a:xfrm>
        </p:grpSpPr>
        <p:sp>
          <p:nvSpPr>
            <p:cNvPr id="27" name="Freeform 27"/>
            <p:cNvSpPr/>
            <p:nvPr/>
          </p:nvSpPr>
          <p:spPr>
            <a:xfrm>
              <a:off x="0" y="116"/>
              <a:ext cx="4736054" cy="2859340"/>
            </a:xfrm>
            <a:custGeom>
              <a:avLst/>
              <a:gdLst/>
              <a:ahLst/>
              <a:cxnLst/>
              <a:rect l="l" t="t" r="r" b="b"/>
              <a:pathLst>
                <a:path w="4736054" h="2859340">
                  <a:moveTo>
                    <a:pt x="4733697" y="1144030"/>
                  </a:moveTo>
                  <a:cubicBezTo>
                    <a:pt x="4733697" y="774590"/>
                    <a:pt x="4728985" y="405149"/>
                    <a:pt x="4712491" y="36828"/>
                  </a:cubicBezTo>
                  <a:cubicBezTo>
                    <a:pt x="4375548" y="37948"/>
                    <a:pt x="4036248" y="32350"/>
                    <a:pt x="3699305" y="25633"/>
                  </a:cubicBezTo>
                  <a:cubicBezTo>
                    <a:pt x="3338800" y="17796"/>
                    <a:pt x="2980650" y="8840"/>
                    <a:pt x="2620145" y="4362"/>
                  </a:cubicBezTo>
                  <a:cubicBezTo>
                    <a:pt x="2259639" y="-2656"/>
                    <a:pt x="1901490" y="-116"/>
                    <a:pt x="1540985" y="4362"/>
                  </a:cubicBezTo>
                  <a:cubicBezTo>
                    <a:pt x="1027323" y="11079"/>
                    <a:pt x="513661" y="7721"/>
                    <a:pt x="0" y="5482"/>
                  </a:cubicBezTo>
                  <a:cubicBezTo>
                    <a:pt x="0" y="182365"/>
                    <a:pt x="2356" y="359249"/>
                    <a:pt x="4712" y="536133"/>
                  </a:cubicBezTo>
                  <a:cubicBezTo>
                    <a:pt x="9425" y="987298"/>
                    <a:pt x="18850" y="1439583"/>
                    <a:pt x="21206" y="1890748"/>
                  </a:cubicBezTo>
                  <a:cubicBezTo>
                    <a:pt x="23562" y="2200854"/>
                    <a:pt x="23562" y="2512080"/>
                    <a:pt x="23562" y="2822186"/>
                  </a:cubicBezTo>
                  <a:cubicBezTo>
                    <a:pt x="294531" y="2823305"/>
                    <a:pt x="565499" y="2825544"/>
                    <a:pt x="836467" y="2830023"/>
                  </a:cubicBezTo>
                  <a:cubicBezTo>
                    <a:pt x="961348" y="2832262"/>
                    <a:pt x="1083873" y="2834501"/>
                    <a:pt x="1208754" y="2836740"/>
                  </a:cubicBezTo>
                  <a:cubicBezTo>
                    <a:pt x="1569259" y="2836740"/>
                    <a:pt x="1927409" y="2850174"/>
                    <a:pt x="2287914" y="2856891"/>
                  </a:cubicBezTo>
                  <a:cubicBezTo>
                    <a:pt x="2676695" y="2864210"/>
                    <a:pt x="3067832" y="2853532"/>
                    <a:pt x="3456612" y="2845696"/>
                  </a:cubicBezTo>
                  <a:cubicBezTo>
                    <a:pt x="3883092" y="2836740"/>
                    <a:pt x="4309573" y="2825544"/>
                    <a:pt x="4736054" y="2823305"/>
                  </a:cubicBezTo>
                  <a:cubicBezTo>
                    <a:pt x="4731341" y="2712473"/>
                    <a:pt x="4724272" y="2601641"/>
                    <a:pt x="4726628" y="2490809"/>
                  </a:cubicBezTo>
                  <a:cubicBezTo>
                    <a:pt x="4728985" y="2041883"/>
                    <a:pt x="4733697" y="1592957"/>
                    <a:pt x="4733697" y="1144030"/>
                  </a:cubicBezTo>
                  <a:close/>
                </a:path>
              </a:pathLst>
            </a:custGeom>
            <a:solidFill>
              <a:srgbClr val="F5ECE5"/>
            </a:solidFill>
            <a:ln w="12700" cap="sq">
              <a:solidFill>
                <a:srgbClr val="000000"/>
              </a:solidFill>
              <a:prstDash val="solid"/>
              <a:miter/>
            </a:ln>
          </p:spPr>
        </p:sp>
      </p:grpSp>
      <p:sp>
        <p:nvSpPr>
          <p:cNvPr id="28" name="TextBox 28"/>
          <p:cNvSpPr txBox="1"/>
          <p:nvPr/>
        </p:nvSpPr>
        <p:spPr>
          <a:xfrm>
            <a:off x="1028700" y="438150"/>
            <a:ext cx="16230600" cy="2108201"/>
          </a:xfrm>
          <a:prstGeom prst="rect">
            <a:avLst/>
          </a:prstGeom>
        </p:spPr>
        <p:txBody>
          <a:bodyPr lIns="0" tIns="0" rIns="0" bIns="0" rtlCol="0" anchor="t">
            <a:spAutoFit/>
          </a:bodyPr>
          <a:lstStyle/>
          <a:p>
            <a:pPr algn="ctr">
              <a:lnSpc>
                <a:spcPts val="14000"/>
              </a:lnSpc>
              <a:spcBef>
                <a:spcPct val="0"/>
              </a:spcBef>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Learning Goals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9" name="TextBox 29"/>
          <p:cNvSpPr txBox="1"/>
          <p:nvPr/>
        </p:nvSpPr>
        <p:spPr>
          <a:xfrm>
            <a:off x="1275672" y="3183426"/>
            <a:ext cx="7170258" cy="730250"/>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WE WILL UNDERSTAND</a:t>
            </a:r>
            <a:endParaRPr lang="en-US" sz="3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0" name="TextBox 30"/>
          <p:cNvSpPr txBox="1"/>
          <p:nvPr/>
        </p:nvSpPr>
        <p:spPr>
          <a:xfrm>
            <a:off x="9842070" y="3183426"/>
            <a:ext cx="7170258" cy="730250"/>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I WILL BE ABLE TO</a:t>
            </a:r>
            <a:endParaRPr lang="en-US" sz="35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1" name="TextBox 31"/>
          <p:cNvSpPr txBox="1"/>
          <p:nvPr/>
        </p:nvSpPr>
        <p:spPr>
          <a:xfrm>
            <a:off x="1028700" y="4376401"/>
            <a:ext cx="8055557" cy="4719956"/>
          </a:xfrm>
          <a:prstGeom prst="rect">
            <a:avLst/>
          </a:prstGeom>
        </p:spPr>
        <p:txBody>
          <a:bodyPr lIns="0" tIns="0" rIns="0" bIns="0" rtlCol="0" anchor="t">
            <a:spAutoFit/>
          </a:bodyPr>
          <a:lstStyle/>
          <a:p>
            <a:pPr marL="928370" lvl="1" indent="-464185" algn="l">
              <a:lnSpc>
                <a:spcPts val="6020"/>
              </a:lnSpc>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What cultural assumptions are and why they matter.</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marL="928370" lvl="1" indent="-464185" algn="l">
              <a:lnSpc>
                <a:spcPts val="6020"/>
              </a:lnSpc>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How they shape texts and audience responses.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marL="928370" lvl="1" indent="-464185" algn="l">
              <a:lnSpc>
                <a:spcPts val="6020"/>
              </a:lnSpc>
              <a:spcBef>
                <a:spcPct val="0"/>
              </a:spcBef>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Where cultural </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assumptions come from.</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2" name="TextBox 32"/>
          <p:cNvSpPr txBox="1"/>
          <p:nvPr/>
        </p:nvSpPr>
        <p:spPr>
          <a:xfrm>
            <a:off x="9274203" y="4321272"/>
            <a:ext cx="7854893" cy="4719956"/>
          </a:xfrm>
          <a:prstGeom prst="rect">
            <a:avLst/>
          </a:prstGeom>
        </p:spPr>
        <p:txBody>
          <a:bodyPr lIns="0" tIns="0" rIns="0" bIns="0" rtlCol="0" anchor="t">
            <a:spAutoFit/>
          </a:bodyPr>
          <a:lstStyle/>
          <a:p>
            <a:pPr marL="928370" lvl="1" indent="-464185" algn="l">
              <a:lnSpc>
                <a:spcPts val="6020"/>
              </a:lnSpc>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Identify cultural assumptions in texts.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marL="928370" lvl="1" indent="-464185" algn="l">
              <a:lnSpc>
                <a:spcPts val="6020"/>
              </a:lnSpc>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nalyse how texts position audiences.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marL="928370" lvl="1" indent="-464185" algn="l">
              <a:lnSpc>
                <a:spcPts val="6020"/>
              </a:lnSpc>
              <a:spcBef>
                <a:spcPct val="0"/>
              </a:spcBef>
              <a:buFont typeface="Arial" panose="020B0604020202020204"/>
              <a:buChar char="•"/>
            </a:pP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R</a:t>
            </a:r>
            <a:r>
              <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eflect on my own cultural assumptions.</a:t>
            </a:r>
            <a:endParaRPr lang="en-US" sz="43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16265" y="-1001415"/>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408245" y="3035453"/>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8FCACF"/>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9858443" y="4362303"/>
            <a:ext cx="7098244" cy="3213094"/>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Reflection Activity</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2" name="TextBox 22"/>
          <p:cNvSpPr txBox="1"/>
          <p:nvPr/>
        </p:nvSpPr>
        <p:spPr>
          <a:xfrm>
            <a:off x="10785197" y="3051626"/>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WRAPPING UP</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3" name="Group 23"/>
          <p:cNvGrpSpPr/>
          <p:nvPr/>
        </p:nvGrpSpPr>
        <p:grpSpPr>
          <a:xfrm rot="0">
            <a:off x="-638175" y="1019967"/>
            <a:ext cx="12507575" cy="12468297"/>
            <a:chOff x="0" y="0"/>
            <a:chExt cx="16676766" cy="16624396"/>
          </a:xfrm>
        </p:grpSpPr>
        <p:grpSp>
          <p:nvGrpSpPr>
            <p:cNvPr id="24" name="Group 24"/>
            <p:cNvGrpSpPr/>
            <p:nvPr/>
          </p:nvGrpSpPr>
          <p:grpSpPr>
            <a:xfrm rot="0">
              <a:off x="0" y="9949658"/>
              <a:ext cx="13830391" cy="3653762"/>
              <a:chOff x="0" y="0"/>
              <a:chExt cx="2731929" cy="721731"/>
            </a:xfrm>
          </p:grpSpPr>
          <p:sp>
            <p:nvSpPr>
              <p:cNvPr id="25" name="Freeform 25"/>
              <p:cNvSpPr/>
              <p:nvPr/>
            </p:nvSpPr>
            <p:spPr>
              <a:xfrm>
                <a:off x="0" y="0"/>
                <a:ext cx="2731929" cy="721731"/>
              </a:xfrm>
              <a:custGeom>
                <a:avLst/>
                <a:gdLst/>
                <a:ahLst/>
                <a:cxnLst/>
                <a:rect l="l" t="t" r="r" b="b"/>
                <a:pathLst>
                  <a:path w="2731929" h="721731">
                    <a:moveTo>
                      <a:pt x="0" y="0"/>
                    </a:moveTo>
                    <a:lnTo>
                      <a:pt x="2731929" y="0"/>
                    </a:lnTo>
                    <a:lnTo>
                      <a:pt x="2731929" y="721731"/>
                    </a:lnTo>
                    <a:lnTo>
                      <a:pt x="0" y="721731"/>
                    </a:lnTo>
                    <a:close/>
                  </a:path>
                </a:pathLst>
              </a:custGeom>
              <a:solidFill>
                <a:srgbClr val="B892CC"/>
              </a:solidFill>
            </p:spPr>
          </p:sp>
          <p:sp>
            <p:nvSpPr>
              <p:cNvPr id="26" name="TextBox 26"/>
              <p:cNvSpPr txBox="1"/>
              <p:nvPr/>
            </p:nvSpPr>
            <p:spPr>
              <a:xfrm>
                <a:off x="0" y="-38100"/>
                <a:ext cx="2731929" cy="759831"/>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rot="0">
              <a:off x="584202" y="9717220"/>
              <a:ext cx="11948745" cy="1280038"/>
              <a:chOff x="0" y="0"/>
              <a:chExt cx="2360246" cy="252847"/>
            </a:xfrm>
          </p:grpSpPr>
          <p:sp>
            <p:nvSpPr>
              <p:cNvPr id="28" name="Freeform 28"/>
              <p:cNvSpPr/>
              <p:nvPr/>
            </p:nvSpPr>
            <p:spPr>
              <a:xfrm>
                <a:off x="0" y="0"/>
                <a:ext cx="2360246" cy="252847"/>
              </a:xfrm>
              <a:custGeom>
                <a:avLst/>
                <a:gdLst/>
                <a:ahLst/>
                <a:cxnLst/>
                <a:rect l="l" t="t" r="r" b="b"/>
                <a:pathLst>
                  <a:path w="2360246" h="252847">
                    <a:moveTo>
                      <a:pt x="0" y="0"/>
                    </a:moveTo>
                    <a:lnTo>
                      <a:pt x="2360246" y="0"/>
                    </a:lnTo>
                    <a:lnTo>
                      <a:pt x="2360246" y="252847"/>
                    </a:lnTo>
                    <a:lnTo>
                      <a:pt x="0" y="252847"/>
                    </a:lnTo>
                    <a:close/>
                  </a:path>
                </a:pathLst>
              </a:custGeom>
              <a:solidFill>
                <a:srgbClr val="B892CC"/>
              </a:solidFill>
            </p:spPr>
          </p:sp>
          <p:sp>
            <p:nvSpPr>
              <p:cNvPr id="29" name="TextBox 29"/>
              <p:cNvSpPr txBox="1"/>
              <p:nvPr/>
            </p:nvSpPr>
            <p:spPr>
              <a:xfrm>
                <a:off x="0" y="-38100"/>
                <a:ext cx="2360246" cy="290947"/>
              </a:xfrm>
              <a:prstGeom prst="rect">
                <a:avLst/>
              </a:prstGeom>
            </p:spPr>
            <p:txBody>
              <a:bodyPr lIns="50800" tIns="50800" rIns="50800" bIns="50800" rtlCol="0" anchor="ctr"/>
              <a:lstStyle/>
              <a:p>
                <a:pPr algn="ctr">
                  <a:lnSpc>
                    <a:spcPts val="2660"/>
                  </a:lnSpc>
                </a:pPr>
              </a:p>
            </p:txBody>
          </p:sp>
        </p:grpSp>
        <p:grpSp>
          <p:nvGrpSpPr>
            <p:cNvPr id="30" name="Group 30"/>
            <p:cNvGrpSpPr/>
            <p:nvPr/>
          </p:nvGrpSpPr>
          <p:grpSpPr>
            <a:xfrm rot="0">
              <a:off x="1881646" y="9911558"/>
              <a:ext cx="11948745" cy="1280038"/>
              <a:chOff x="0" y="0"/>
              <a:chExt cx="2360246" cy="252847"/>
            </a:xfrm>
          </p:grpSpPr>
          <p:sp>
            <p:nvSpPr>
              <p:cNvPr id="31" name="Freeform 31"/>
              <p:cNvSpPr/>
              <p:nvPr/>
            </p:nvSpPr>
            <p:spPr>
              <a:xfrm>
                <a:off x="0" y="0"/>
                <a:ext cx="2360246" cy="252847"/>
              </a:xfrm>
              <a:custGeom>
                <a:avLst/>
                <a:gdLst/>
                <a:ahLst/>
                <a:cxnLst/>
                <a:rect l="l" t="t" r="r" b="b"/>
                <a:pathLst>
                  <a:path w="2360246" h="252847">
                    <a:moveTo>
                      <a:pt x="0" y="0"/>
                    </a:moveTo>
                    <a:lnTo>
                      <a:pt x="2360246" y="0"/>
                    </a:lnTo>
                    <a:lnTo>
                      <a:pt x="2360246" y="252847"/>
                    </a:lnTo>
                    <a:lnTo>
                      <a:pt x="0" y="252847"/>
                    </a:lnTo>
                    <a:close/>
                  </a:path>
                </a:pathLst>
              </a:custGeom>
              <a:solidFill>
                <a:srgbClr val="B892CC"/>
              </a:solidFill>
            </p:spPr>
          </p:sp>
          <p:sp>
            <p:nvSpPr>
              <p:cNvPr id="32" name="TextBox 32"/>
              <p:cNvSpPr txBox="1"/>
              <p:nvPr/>
            </p:nvSpPr>
            <p:spPr>
              <a:xfrm>
                <a:off x="0" y="-38100"/>
                <a:ext cx="2360246" cy="290947"/>
              </a:xfrm>
              <a:prstGeom prst="rect">
                <a:avLst/>
              </a:prstGeom>
            </p:spPr>
            <p:txBody>
              <a:bodyPr lIns="50800" tIns="50800" rIns="50800" bIns="50800" rtlCol="0" anchor="ctr"/>
              <a:lstStyle/>
              <a:p>
                <a:pPr algn="ctr">
                  <a:lnSpc>
                    <a:spcPts val="2660"/>
                  </a:lnSpc>
                </a:pPr>
              </a:p>
            </p:txBody>
          </p:sp>
        </p:grpSp>
        <p:grpSp>
          <p:nvGrpSpPr>
            <p:cNvPr id="33" name="Group 33"/>
            <p:cNvGrpSpPr/>
            <p:nvPr/>
          </p:nvGrpSpPr>
          <p:grpSpPr>
            <a:xfrm rot="2376206">
              <a:off x="8881966" y="9254597"/>
              <a:ext cx="6341231" cy="5819483"/>
              <a:chOff x="0" y="0"/>
              <a:chExt cx="812800" cy="745921"/>
            </a:xfrm>
          </p:grpSpPr>
          <p:sp>
            <p:nvSpPr>
              <p:cNvPr id="34" name="Freeform 34"/>
              <p:cNvSpPr/>
              <p:nvPr/>
            </p:nvSpPr>
            <p:spPr>
              <a:xfrm>
                <a:off x="0" y="0"/>
                <a:ext cx="812800" cy="744921"/>
              </a:xfrm>
              <a:custGeom>
                <a:avLst/>
                <a:gdLst/>
                <a:ahLst/>
                <a:cxnLst/>
                <a:rect l="l" t="t" r="r" b="b"/>
                <a:pathLst>
                  <a:path w="812800" h="744921">
                    <a:moveTo>
                      <a:pt x="406400" y="0"/>
                    </a:moveTo>
                    <a:lnTo>
                      <a:pt x="812800" y="744921"/>
                    </a:lnTo>
                    <a:lnTo>
                      <a:pt x="0" y="744921"/>
                    </a:lnTo>
                    <a:close/>
                  </a:path>
                </a:pathLst>
              </a:custGeom>
              <a:solidFill>
                <a:srgbClr val="EDD3F8"/>
              </a:solidFill>
            </p:spPr>
          </p:sp>
          <p:sp>
            <p:nvSpPr>
              <p:cNvPr id="35" name="TextBox 35"/>
              <p:cNvSpPr txBox="1"/>
              <p:nvPr/>
            </p:nvSpPr>
            <p:spPr>
              <a:xfrm>
                <a:off x="171765" y="276741"/>
                <a:ext cx="469270" cy="468180"/>
              </a:xfrm>
              <a:prstGeom prst="rect">
                <a:avLst/>
              </a:prstGeom>
            </p:spPr>
            <p:txBody>
              <a:bodyPr lIns="50800" tIns="50800" rIns="50800" bIns="50800" rtlCol="0" anchor="ctr"/>
              <a:lstStyle/>
              <a:p>
                <a:pPr algn="ctr">
                  <a:lnSpc>
                    <a:spcPts val="2660"/>
                  </a:lnSpc>
                </a:pPr>
              </a:p>
            </p:txBody>
          </p:sp>
        </p:grpSp>
        <p:grpSp>
          <p:nvGrpSpPr>
            <p:cNvPr id="36" name="Group 36"/>
            <p:cNvGrpSpPr/>
            <p:nvPr/>
          </p:nvGrpSpPr>
          <p:grpSpPr>
            <a:xfrm rot="1753527">
              <a:off x="9318464" y="9627263"/>
              <a:ext cx="6341231" cy="5819483"/>
              <a:chOff x="0" y="0"/>
              <a:chExt cx="812800" cy="745921"/>
            </a:xfrm>
          </p:grpSpPr>
          <p:sp>
            <p:nvSpPr>
              <p:cNvPr id="37" name="Freeform 37"/>
              <p:cNvSpPr/>
              <p:nvPr/>
            </p:nvSpPr>
            <p:spPr>
              <a:xfrm>
                <a:off x="0" y="0"/>
                <a:ext cx="812800" cy="744921"/>
              </a:xfrm>
              <a:custGeom>
                <a:avLst/>
                <a:gdLst/>
                <a:ahLst/>
                <a:cxnLst/>
                <a:rect l="l" t="t" r="r" b="b"/>
                <a:pathLst>
                  <a:path w="812800" h="744921">
                    <a:moveTo>
                      <a:pt x="406400" y="0"/>
                    </a:moveTo>
                    <a:lnTo>
                      <a:pt x="812800" y="744921"/>
                    </a:lnTo>
                    <a:lnTo>
                      <a:pt x="0" y="744921"/>
                    </a:lnTo>
                    <a:close/>
                  </a:path>
                </a:pathLst>
              </a:custGeom>
              <a:solidFill>
                <a:srgbClr val="EDD3F8"/>
              </a:solidFill>
            </p:spPr>
          </p:sp>
          <p:sp>
            <p:nvSpPr>
              <p:cNvPr id="38" name="TextBox 38"/>
              <p:cNvSpPr txBox="1"/>
              <p:nvPr/>
            </p:nvSpPr>
            <p:spPr>
              <a:xfrm>
                <a:off x="171765" y="276741"/>
                <a:ext cx="469270" cy="468180"/>
              </a:xfrm>
              <a:prstGeom prst="rect">
                <a:avLst/>
              </a:prstGeom>
            </p:spPr>
            <p:txBody>
              <a:bodyPr lIns="50800" tIns="50800" rIns="50800" bIns="50800" rtlCol="0" anchor="ctr"/>
              <a:lstStyle/>
              <a:p>
                <a:pPr algn="ctr">
                  <a:lnSpc>
                    <a:spcPts val="2660"/>
                  </a:lnSpc>
                </a:pPr>
              </a:p>
            </p:txBody>
          </p:sp>
        </p:grpSp>
        <p:sp>
          <p:nvSpPr>
            <p:cNvPr id="39" name="Freeform 39"/>
            <p:cNvSpPr/>
            <p:nvPr/>
          </p:nvSpPr>
          <p:spPr>
            <a:xfrm>
              <a:off x="584202" y="0"/>
              <a:ext cx="13411289" cy="10997257"/>
            </a:xfrm>
            <a:custGeom>
              <a:avLst/>
              <a:gdLst/>
              <a:ahLst/>
              <a:cxnLst/>
              <a:rect l="l" t="t" r="r" b="b"/>
              <a:pathLst>
                <a:path w="13411289" h="10997257">
                  <a:moveTo>
                    <a:pt x="0" y="0"/>
                  </a:moveTo>
                  <a:lnTo>
                    <a:pt x="13411289" y="0"/>
                  </a:lnTo>
                  <a:lnTo>
                    <a:pt x="13411289" y="10997257"/>
                  </a:lnTo>
                  <a:lnTo>
                    <a:pt x="0" y="109972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122443" y="6036191"/>
            <a:ext cx="5003540" cy="2992095"/>
            <a:chOff x="0" y="0"/>
            <a:chExt cx="2830422" cy="1692580"/>
          </a:xfrm>
        </p:grpSpPr>
        <p:sp>
          <p:nvSpPr>
            <p:cNvPr id="19" name="Freeform 19"/>
            <p:cNvSpPr/>
            <p:nvPr/>
          </p:nvSpPr>
          <p:spPr>
            <a:xfrm>
              <a:off x="0" y="-363"/>
              <a:ext cx="2829015" cy="1693939"/>
            </a:xfrm>
            <a:custGeom>
              <a:avLst/>
              <a:gdLst/>
              <a:ahLst/>
              <a:cxnLst/>
              <a:rect l="l" t="t" r="r" b="b"/>
              <a:pathLst>
                <a:path w="2829015" h="1693939">
                  <a:moveTo>
                    <a:pt x="2827607" y="677660"/>
                  </a:moveTo>
                  <a:cubicBezTo>
                    <a:pt x="2827607" y="458963"/>
                    <a:pt x="2824792" y="240267"/>
                    <a:pt x="2814940" y="22233"/>
                  </a:cubicBezTo>
                  <a:cubicBezTo>
                    <a:pt x="2613672" y="22895"/>
                    <a:pt x="2410996" y="19582"/>
                    <a:pt x="2209728" y="15605"/>
                  </a:cubicBezTo>
                  <a:cubicBezTo>
                    <a:pt x="1994385" y="10966"/>
                    <a:pt x="1780449" y="5665"/>
                    <a:pt x="1565107" y="3014"/>
                  </a:cubicBezTo>
                  <a:cubicBezTo>
                    <a:pt x="1349764" y="-2177"/>
                    <a:pt x="1135828" y="363"/>
                    <a:pt x="920485" y="3014"/>
                  </a:cubicBezTo>
                  <a:cubicBezTo>
                    <a:pt x="613657" y="6990"/>
                    <a:pt x="306828" y="5002"/>
                    <a:pt x="0" y="3677"/>
                  </a:cubicBezTo>
                  <a:cubicBezTo>
                    <a:pt x="0" y="108386"/>
                    <a:pt x="1407" y="213095"/>
                    <a:pt x="2815" y="317805"/>
                  </a:cubicBezTo>
                  <a:cubicBezTo>
                    <a:pt x="5630" y="584880"/>
                    <a:pt x="11260" y="852617"/>
                    <a:pt x="12667" y="1119692"/>
                  </a:cubicBezTo>
                  <a:cubicBezTo>
                    <a:pt x="14075" y="1303265"/>
                    <a:pt x="14075" y="1487500"/>
                    <a:pt x="14075" y="1671073"/>
                  </a:cubicBezTo>
                  <a:cubicBezTo>
                    <a:pt x="175934" y="1671736"/>
                    <a:pt x="337793" y="1673061"/>
                    <a:pt x="499652" y="1675712"/>
                  </a:cubicBezTo>
                  <a:cubicBezTo>
                    <a:pt x="574248" y="1677037"/>
                    <a:pt x="647436" y="1678363"/>
                    <a:pt x="722032" y="1679688"/>
                  </a:cubicBezTo>
                  <a:cubicBezTo>
                    <a:pt x="937375" y="1679688"/>
                    <a:pt x="1151310" y="1687641"/>
                    <a:pt x="1366653" y="1691617"/>
                  </a:cubicBezTo>
                  <a:cubicBezTo>
                    <a:pt x="1598886" y="1698023"/>
                    <a:pt x="1832526" y="1689629"/>
                    <a:pt x="2064758" y="1684990"/>
                  </a:cubicBezTo>
                  <a:cubicBezTo>
                    <a:pt x="2319511" y="1679688"/>
                    <a:pt x="2574262" y="1673061"/>
                    <a:pt x="2829015" y="1671736"/>
                  </a:cubicBezTo>
                  <a:cubicBezTo>
                    <a:pt x="2826200" y="1606127"/>
                    <a:pt x="2821977" y="1540518"/>
                    <a:pt x="2823384" y="1474909"/>
                  </a:cubicBezTo>
                  <a:cubicBezTo>
                    <a:pt x="2824792" y="1209159"/>
                    <a:pt x="2827607" y="943410"/>
                    <a:pt x="2827607" y="677660"/>
                  </a:cubicBezTo>
                  <a:close/>
                </a:path>
              </a:pathLst>
            </a:custGeom>
            <a:solidFill>
              <a:srgbClr val="F5ECE5"/>
            </a:solidFill>
            <a:ln w="12700" cap="sq">
              <a:solidFill>
                <a:srgbClr val="000000"/>
              </a:solidFill>
              <a:prstDash val="solid"/>
              <a:miter/>
            </a:ln>
          </p:spPr>
        </p:sp>
      </p:grpSp>
      <p:sp>
        <p:nvSpPr>
          <p:cNvPr id="20" name="TextBox 20"/>
          <p:cNvSpPr txBox="1"/>
          <p:nvPr/>
        </p:nvSpPr>
        <p:spPr>
          <a:xfrm>
            <a:off x="1334864" y="953915"/>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Reflective Journal</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1" name="Group 21"/>
          <p:cNvGrpSpPr/>
          <p:nvPr/>
        </p:nvGrpSpPr>
        <p:grpSpPr>
          <a:xfrm rot="0">
            <a:off x="1093320" y="5383040"/>
            <a:ext cx="5042737" cy="1306302"/>
            <a:chOff x="0" y="0"/>
            <a:chExt cx="1328128" cy="344047"/>
          </a:xfrm>
        </p:grpSpPr>
        <p:sp>
          <p:nvSpPr>
            <p:cNvPr id="22" name="Freeform 22"/>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E9DB78"/>
            </a:solidFill>
          </p:spPr>
        </p:sp>
        <p:sp>
          <p:nvSpPr>
            <p:cNvPr id="23" name="TextBox 23"/>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24" name="TextBox 24"/>
          <p:cNvSpPr txBox="1"/>
          <p:nvPr/>
        </p:nvSpPr>
        <p:spPr>
          <a:xfrm>
            <a:off x="1448742" y="5625241"/>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OPTION ONE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5" name="TextBox 25"/>
          <p:cNvSpPr txBox="1"/>
          <p:nvPr/>
        </p:nvSpPr>
        <p:spPr>
          <a:xfrm>
            <a:off x="1518320" y="6720823"/>
            <a:ext cx="4607664" cy="2058543"/>
          </a:xfrm>
          <a:prstGeom prst="rect">
            <a:avLst/>
          </a:prstGeom>
        </p:spPr>
        <p:txBody>
          <a:bodyPr lIns="0" tIns="0" rIns="0" bIns="0" rtlCol="0" anchor="t">
            <a:spAutoFit/>
          </a:bodyPr>
          <a:lstStyle/>
          <a:p>
            <a:pPr algn="ctr">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What i</a:t>
            </a: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s a cultural assumption you’ve grown up with?</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26" name="Group 26"/>
          <p:cNvGrpSpPr/>
          <p:nvPr/>
        </p:nvGrpSpPr>
        <p:grpSpPr>
          <a:xfrm rot="0">
            <a:off x="6670190" y="6036191"/>
            <a:ext cx="5003540" cy="2992095"/>
            <a:chOff x="0" y="0"/>
            <a:chExt cx="2830422" cy="1692580"/>
          </a:xfrm>
        </p:grpSpPr>
        <p:sp>
          <p:nvSpPr>
            <p:cNvPr id="27" name="Freeform 27"/>
            <p:cNvSpPr/>
            <p:nvPr/>
          </p:nvSpPr>
          <p:spPr>
            <a:xfrm>
              <a:off x="0" y="-363"/>
              <a:ext cx="2829015" cy="1693939"/>
            </a:xfrm>
            <a:custGeom>
              <a:avLst/>
              <a:gdLst/>
              <a:ahLst/>
              <a:cxnLst/>
              <a:rect l="l" t="t" r="r" b="b"/>
              <a:pathLst>
                <a:path w="2829015" h="1693939">
                  <a:moveTo>
                    <a:pt x="2827607" y="677660"/>
                  </a:moveTo>
                  <a:cubicBezTo>
                    <a:pt x="2827607" y="458963"/>
                    <a:pt x="2824792" y="240267"/>
                    <a:pt x="2814940" y="22233"/>
                  </a:cubicBezTo>
                  <a:cubicBezTo>
                    <a:pt x="2613672" y="22895"/>
                    <a:pt x="2410996" y="19582"/>
                    <a:pt x="2209728" y="15605"/>
                  </a:cubicBezTo>
                  <a:cubicBezTo>
                    <a:pt x="1994385" y="10966"/>
                    <a:pt x="1780449" y="5665"/>
                    <a:pt x="1565107" y="3014"/>
                  </a:cubicBezTo>
                  <a:cubicBezTo>
                    <a:pt x="1349764" y="-2177"/>
                    <a:pt x="1135828" y="363"/>
                    <a:pt x="920485" y="3014"/>
                  </a:cubicBezTo>
                  <a:cubicBezTo>
                    <a:pt x="613657" y="6990"/>
                    <a:pt x="306828" y="5002"/>
                    <a:pt x="0" y="3677"/>
                  </a:cubicBezTo>
                  <a:cubicBezTo>
                    <a:pt x="0" y="108386"/>
                    <a:pt x="1407" y="213095"/>
                    <a:pt x="2815" y="317805"/>
                  </a:cubicBezTo>
                  <a:cubicBezTo>
                    <a:pt x="5630" y="584880"/>
                    <a:pt x="11260" y="852617"/>
                    <a:pt x="12667" y="1119692"/>
                  </a:cubicBezTo>
                  <a:cubicBezTo>
                    <a:pt x="14075" y="1303265"/>
                    <a:pt x="14075" y="1487500"/>
                    <a:pt x="14075" y="1671073"/>
                  </a:cubicBezTo>
                  <a:cubicBezTo>
                    <a:pt x="175934" y="1671736"/>
                    <a:pt x="337793" y="1673061"/>
                    <a:pt x="499652" y="1675712"/>
                  </a:cubicBezTo>
                  <a:cubicBezTo>
                    <a:pt x="574248" y="1677037"/>
                    <a:pt x="647436" y="1678363"/>
                    <a:pt x="722032" y="1679688"/>
                  </a:cubicBezTo>
                  <a:cubicBezTo>
                    <a:pt x="937375" y="1679688"/>
                    <a:pt x="1151310" y="1687641"/>
                    <a:pt x="1366653" y="1691617"/>
                  </a:cubicBezTo>
                  <a:cubicBezTo>
                    <a:pt x="1598886" y="1698023"/>
                    <a:pt x="1832526" y="1689629"/>
                    <a:pt x="2064758" y="1684990"/>
                  </a:cubicBezTo>
                  <a:cubicBezTo>
                    <a:pt x="2319511" y="1679688"/>
                    <a:pt x="2574262" y="1673061"/>
                    <a:pt x="2829015" y="1671736"/>
                  </a:cubicBezTo>
                  <a:cubicBezTo>
                    <a:pt x="2826200" y="1606127"/>
                    <a:pt x="2821977" y="1540518"/>
                    <a:pt x="2823384" y="1474909"/>
                  </a:cubicBezTo>
                  <a:cubicBezTo>
                    <a:pt x="2824792" y="1209159"/>
                    <a:pt x="2827607" y="943410"/>
                    <a:pt x="2827607" y="677660"/>
                  </a:cubicBezTo>
                  <a:close/>
                </a:path>
              </a:pathLst>
            </a:custGeom>
            <a:solidFill>
              <a:srgbClr val="F5ECE5"/>
            </a:solidFill>
            <a:ln w="12700" cap="sq">
              <a:solidFill>
                <a:srgbClr val="000000"/>
              </a:solidFill>
              <a:prstDash val="solid"/>
              <a:miter/>
            </a:ln>
          </p:spPr>
        </p:sp>
      </p:grpSp>
      <p:grpSp>
        <p:nvGrpSpPr>
          <p:cNvPr id="28" name="Group 28"/>
          <p:cNvGrpSpPr/>
          <p:nvPr/>
        </p:nvGrpSpPr>
        <p:grpSpPr>
          <a:xfrm rot="0">
            <a:off x="6641067" y="5383040"/>
            <a:ext cx="5042737" cy="1306302"/>
            <a:chOff x="0" y="0"/>
            <a:chExt cx="1328128" cy="344047"/>
          </a:xfrm>
        </p:grpSpPr>
        <p:sp>
          <p:nvSpPr>
            <p:cNvPr id="29" name="Freeform 29"/>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8FCACF"/>
            </a:solidFill>
          </p:spPr>
        </p:sp>
        <p:sp>
          <p:nvSpPr>
            <p:cNvPr id="30" name="TextBox 30"/>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31" name="TextBox 31"/>
          <p:cNvSpPr txBox="1"/>
          <p:nvPr/>
        </p:nvSpPr>
        <p:spPr>
          <a:xfrm>
            <a:off x="7044609" y="5625241"/>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OPTION TWO</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2" name="TextBox 32"/>
          <p:cNvSpPr txBox="1"/>
          <p:nvPr/>
        </p:nvSpPr>
        <p:spPr>
          <a:xfrm>
            <a:off x="6670190" y="6878874"/>
            <a:ext cx="4782885" cy="2058543"/>
          </a:xfrm>
          <a:prstGeom prst="rect">
            <a:avLst/>
          </a:prstGeom>
        </p:spPr>
        <p:txBody>
          <a:bodyPr lIns="0" tIns="0" rIns="0" bIns="0" rtlCol="0" anchor="t">
            <a:spAutoFit/>
          </a:bodyPr>
          <a:lstStyle/>
          <a:p>
            <a:pPr algn="ctr">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Can cultural assu</a:t>
            </a: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mptions ever be positive?</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33" name="Group 33"/>
          <p:cNvGrpSpPr/>
          <p:nvPr/>
        </p:nvGrpSpPr>
        <p:grpSpPr>
          <a:xfrm rot="0">
            <a:off x="12217752" y="6036191"/>
            <a:ext cx="5003540" cy="2992095"/>
            <a:chOff x="0" y="0"/>
            <a:chExt cx="2830422" cy="1692580"/>
          </a:xfrm>
        </p:grpSpPr>
        <p:sp>
          <p:nvSpPr>
            <p:cNvPr id="34" name="Freeform 34"/>
            <p:cNvSpPr/>
            <p:nvPr/>
          </p:nvSpPr>
          <p:spPr>
            <a:xfrm>
              <a:off x="0" y="-363"/>
              <a:ext cx="2829015" cy="1693939"/>
            </a:xfrm>
            <a:custGeom>
              <a:avLst/>
              <a:gdLst/>
              <a:ahLst/>
              <a:cxnLst/>
              <a:rect l="l" t="t" r="r" b="b"/>
              <a:pathLst>
                <a:path w="2829015" h="1693939">
                  <a:moveTo>
                    <a:pt x="2827607" y="677660"/>
                  </a:moveTo>
                  <a:cubicBezTo>
                    <a:pt x="2827607" y="458963"/>
                    <a:pt x="2824792" y="240267"/>
                    <a:pt x="2814940" y="22233"/>
                  </a:cubicBezTo>
                  <a:cubicBezTo>
                    <a:pt x="2613672" y="22895"/>
                    <a:pt x="2410996" y="19582"/>
                    <a:pt x="2209728" y="15605"/>
                  </a:cubicBezTo>
                  <a:cubicBezTo>
                    <a:pt x="1994385" y="10966"/>
                    <a:pt x="1780449" y="5665"/>
                    <a:pt x="1565107" y="3014"/>
                  </a:cubicBezTo>
                  <a:cubicBezTo>
                    <a:pt x="1349764" y="-2177"/>
                    <a:pt x="1135828" y="363"/>
                    <a:pt x="920485" y="3014"/>
                  </a:cubicBezTo>
                  <a:cubicBezTo>
                    <a:pt x="613657" y="6990"/>
                    <a:pt x="306828" y="5002"/>
                    <a:pt x="0" y="3677"/>
                  </a:cubicBezTo>
                  <a:cubicBezTo>
                    <a:pt x="0" y="108386"/>
                    <a:pt x="1407" y="213095"/>
                    <a:pt x="2815" y="317805"/>
                  </a:cubicBezTo>
                  <a:cubicBezTo>
                    <a:pt x="5630" y="584880"/>
                    <a:pt x="11260" y="852617"/>
                    <a:pt x="12667" y="1119692"/>
                  </a:cubicBezTo>
                  <a:cubicBezTo>
                    <a:pt x="14075" y="1303265"/>
                    <a:pt x="14075" y="1487500"/>
                    <a:pt x="14075" y="1671073"/>
                  </a:cubicBezTo>
                  <a:cubicBezTo>
                    <a:pt x="175934" y="1671736"/>
                    <a:pt x="337793" y="1673061"/>
                    <a:pt x="499652" y="1675712"/>
                  </a:cubicBezTo>
                  <a:cubicBezTo>
                    <a:pt x="574248" y="1677037"/>
                    <a:pt x="647436" y="1678363"/>
                    <a:pt x="722032" y="1679688"/>
                  </a:cubicBezTo>
                  <a:cubicBezTo>
                    <a:pt x="937375" y="1679688"/>
                    <a:pt x="1151310" y="1687641"/>
                    <a:pt x="1366653" y="1691617"/>
                  </a:cubicBezTo>
                  <a:cubicBezTo>
                    <a:pt x="1598886" y="1698023"/>
                    <a:pt x="1832526" y="1689629"/>
                    <a:pt x="2064758" y="1684990"/>
                  </a:cubicBezTo>
                  <a:cubicBezTo>
                    <a:pt x="2319511" y="1679688"/>
                    <a:pt x="2574262" y="1673061"/>
                    <a:pt x="2829015" y="1671736"/>
                  </a:cubicBezTo>
                  <a:cubicBezTo>
                    <a:pt x="2826200" y="1606127"/>
                    <a:pt x="2821977" y="1540518"/>
                    <a:pt x="2823384" y="1474909"/>
                  </a:cubicBezTo>
                  <a:cubicBezTo>
                    <a:pt x="2824792" y="1209159"/>
                    <a:pt x="2827607" y="943410"/>
                    <a:pt x="2827607" y="677660"/>
                  </a:cubicBezTo>
                  <a:close/>
                </a:path>
              </a:pathLst>
            </a:custGeom>
            <a:solidFill>
              <a:srgbClr val="F5ECE5"/>
            </a:solidFill>
            <a:ln w="12700" cap="sq">
              <a:solidFill>
                <a:srgbClr val="000000"/>
              </a:solidFill>
              <a:prstDash val="solid"/>
              <a:miter/>
            </a:ln>
          </p:spPr>
        </p:sp>
      </p:grpSp>
      <p:grpSp>
        <p:nvGrpSpPr>
          <p:cNvPr id="35" name="Group 35"/>
          <p:cNvGrpSpPr/>
          <p:nvPr/>
        </p:nvGrpSpPr>
        <p:grpSpPr>
          <a:xfrm rot="0">
            <a:off x="12188629" y="5383040"/>
            <a:ext cx="5042737" cy="1306302"/>
            <a:chOff x="0" y="0"/>
            <a:chExt cx="1328128" cy="344047"/>
          </a:xfrm>
        </p:grpSpPr>
        <p:sp>
          <p:nvSpPr>
            <p:cNvPr id="36" name="Freeform 36"/>
            <p:cNvSpPr/>
            <p:nvPr/>
          </p:nvSpPr>
          <p:spPr>
            <a:xfrm>
              <a:off x="0" y="0"/>
              <a:ext cx="1328128" cy="344047"/>
            </a:xfrm>
            <a:custGeom>
              <a:avLst/>
              <a:gdLst/>
              <a:ahLst/>
              <a:cxnLst/>
              <a:rect l="l" t="t" r="r" b="b"/>
              <a:pathLst>
                <a:path w="1328128" h="344047">
                  <a:moveTo>
                    <a:pt x="153526" y="0"/>
                  </a:moveTo>
                  <a:lnTo>
                    <a:pt x="1174602" y="0"/>
                  </a:lnTo>
                  <a:cubicBezTo>
                    <a:pt x="1215320" y="0"/>
                    <a:pt x="1254370" y="16175"/>
                    <a:pt x="1283162" y="44967"/>
                  </a:cubicBezTo>
                  <a:cubicBezTo>
                    <a:pt x="1311953" y="73759"/>
                    <a:pt x="1328128" y="112808"/>
                    <a:pt x="1328128" y="153526"/>
                  </a:cubicBezTo>
                  <a:lnTo>
                    <a:pt x="1328128" y="190521"/>
                  </a:lnTo>
                  <a:cubicBezTo>
                    <a:pt x="1328128" y="275311"/>
                    <a:pt x="1259392" y="344047"/>
                    <a:pt x="1174602" y="344047"/>
                  </a:cubicBezTo>
                  <a:lnTo>
                    <a:pt x="153526" y="344047"/>
                  </a:lnTo>
                  <a:cubicBezTo>
                    <a:pt x="112808" y="344047"/>
                    <a:pt x="73759" y="327872"/>
                    <a:pt x="44967" y="299080"/>
                  </a:cubicBezTo>
                  <a:cubicBezTo>
                    <a:pt x="16175" y="270288"/>
                    <a:pt x="0" y="231238"/>
                    <a:pt x="0" y="190521"/>
                  </a:cubicBezTo>
                  <a:lnTo>
                    <a:pt x="0" y="153526"/>
                  </a:lnTo>
                  <a:cubicBezTo>
                    <a:pt x="0" y="68736"/>
                    <a:pt x="68736" y="0"/>
                    <a:pt x="153526" y="0"/>
                  </a:cubicBezTo>
                  <a:close/>
                </a:path>
              </a:pathLst>
            </a:custGeom>
            <a:solidFill>
              <a:srgbClr val="D4BBE1"/>
            </a:solidFill>
          </p:spPr>
        </p:sp>
        <p:sp>
          <p:nvSpPr>
            <p:cNvPr id="37" name="TextBox 37"/>
            <p:cNvSpPr txBox="1"/>
            <p:nvPr/>
          </p:nvSpPr>
          <p:spPr>
            <a:xfrm>
              <a:off x="0" y="-38100"/>
              <a:ext cx="1328128" cy="382147"/>
            </a:xfrm>
            <a:prstGeom prst="rect">
              <a:avLst/>
            </a:prstGeom>
          </p:spPr>
          <p:txBody>
            <a:bodyPr lIns="50800" tIns="50800" rIns="50800" bIns="50800" rtlCol="0" anchor="ctr"/>
            <a:lstStyle/>
            <a:p>
              <a:pPr algn="ctr">
                <a:lnSpc>
                  <a:spcPts val="2660"/>
                </a:lnSpc>
                <a:spcBef>
                  <a:spcPct val="0"/>
                </a:spcBef>
              </a:pPr>
            </a:p>
          </p:txBody>
        </p:sp>
      </p:grpSp>
      <p:sp>
        <p:nvSpPr>
          <p:cNvPr id="38" name="TextBox 38"/>
          <p:cNvSpPr txBox="1"/>
          <p:nvPr/>
        </p:nvSpPr>
        <p:spPr>
          <a:xfrm>
            <a:off x="12592171" y="5625241"/>
            <a:ext cx="4408466" cy="685292"/>
          </a:xfrm>
          <a:prstGeom prst="rect">
            <a:avLst/>
          </a:prstGeom>
        </p:spPr>
        <p:txBody>
          <a:bodyPr lIns="0" tIns="0" rIns="0" bIns="0" rtlCol="0" anchor="t">
            <a:spAutoFit/>
          </a:bodyPr>
          <a:lstStyle/>
          <a:p>
            <a:pPr algn="ctr">
              <a:lnSpc>
                <a:spcPts val="4145"/>
              </a:lnSpc>
            </a:pPr>
            <a:r>
              <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OPTION THREE</a:t>
            </a:r>
            <a:endParaRPr lang="en-US" sz="37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39" name="TextBox 39"/>
          <p:cNvSpPr txBox="1"/>
          <p:nvPr/>
        </p:nvSpPr>
        <p:spPr>
          <a:xfrm>
            <a:off x="12285325" y="6720823"/>
            <a:ext cx="4849346" cy="2058543"/>
          </a:xfrm>
          <a:prstGeom prst="rect">
            <a:avLst/>
          </a:prstGeom>
        </p:spPr>
        <p:txBody>
          <a:bodyPr lIns="0" tIns="0" rIns="0" bIns="0" rtlCol="0" anchor="t">
            <a:spAutoFit/>
          </a:bodyPr>
          <a:lstStyle/>
          <a:p>
            <a:pPr algn="ctr">
              <a:lnSpc>
                <a:spcPts val="4955"/>
              </a:lnSpc>
            </a:pP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How is</a:t>
            </a:r>
            <a:r>
              <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 your writing influenced by assumptions?</a:t>
            </a:r>
            <a:endParaRPr lang="en-US" sz="42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grpSp>
        <p:nvGrpSpPr>
          <p:cNvPr id="40" name="Group 40"/>
          <p:cNvGrpSpPr/>
          <p:nvPr/>
        </p:nvGrpSpPr>
        <p:grpSpPr>
          <a:xfrm rot="0">
            <a:off x="1047043" y="3020191"/>
            <a:ext cx="16193914" cy="1810398"/>
            <a:chOff x="0" y="0"/>
            <a:chExt cx="9160635" cy="1024113"/>
          </a:xfrm>
        </p:grpSpPr>
        <p:sp>
          <p:nvSpPr>
            <p:cNvPr id="41" name="Freeform 41"/>
            <p:cNvSpPr/>
            <p:nvPr/>
          </p:nvSpPr>
          <p:spPr>
            <a:xfrm>
              <a:off x="0" y="-648"/>
              <a:ext cx="9156080" cy="1026229"/>
            </a:xfrm>
            <a:custGeom>
              <a:avLst/>
              <a:gdLst/>
              <a:ahLst/>
              <a:cxnLst/>
              <a:rect l="l" t="t" r="r" b="b"/>
              <a:pathLst>
                <a:path w="9156080" h="1026229">
                  <a:moveTo>
                    <a:pt x="9151524" y="410454"/>
                  </a:moveTo>
                  <a:cubicBezTo>
                    <a:pt x="9151524" y="278129"/>
                    <a:pt x="9142414" y="145804"/>
                    <a:pt x="9110528" y="13880"/>
                  </a:cubicBezTo>
                  <a:cubicBezTo>
                    <a:pt x="8459125" y="14281"/>
                    <a:pt x="7803166" y="12277"/>
                    <a:pt x="7151764" y="9871"/>
                  </a:cubicBezTo>
                  <a:cubicBezTo>
                    <a:pt x="6454809" y="7064"/>
                    <a:pt x="5762408" y="3856"/>
                    <a:pt x="5065453" y="2252"/>
                  </a:cubicBezTo>
                  <a:cubicBezTo>
                    <a:pt x="4368498" y="-1892"/>
                    <a:pt x="3676098" y="648"/>
                    <a:pt x="2979143" y="2252"/>
                  </a:cubicBezTo>
                  <a:cubicBezTo>
                    <a:pt x="1986095" y="4658"/>
                    <a:pt x="993047" y="3455"/>
                    <a:pt x="0" y="2653"/>
                  </a:cubicBezTo>
                  <a:cubicBezTo>
                    <a:pt x="0" y="66008"/>
                    <a:pt x="4555" y="129364"/>
                    <a:pt x="9111" y="192719"/>
                  </a:cubicBezTo>
                  <a:cubicBezTo>
                    <a:pt x="18221" y="354316"/>
                    <a:pt x="36442" y="516313"/>
                    <a:pt x="40997" y="677910"/>
                  </a:cubicBezTo>
                  <a:cubicBezTo>
                    <a:pt x="45553" y="788983"/>
                    <a:pt x="45553" y="900456"/>
                    <a:pt x="45553" y="1011529"/>
                  </a:cubicBezTo>
                  <a:cubicBezTo>
                    <a:pt x="569408" y="1011930"/>
                    <a:pt x="1093263" y="1012732"/>
                    <a:pt x="1617119" y="1014336"/>
                  </a:cubicBezTo>
                  <a:cubicBezTo>
                    <a:pt x="1858548" y="1015138"/>
                    <a:pt x="2095421" y="1015940"/>
                    <a:pt x="2336850" y="1016741"/>
                  </a:cubicBezTo>
                  <a:cubicBezTo>
                    <a:pt x="3033806" y="1016741"/>
                    <a:pt x="3726206" y="1021553"/>
                    <a:pt x="4423161" y="1023959"/>
                  </a:cubicBezTo>
                  <a:cubicBezTo>
                    <a:pt x="5174779" y="1029841"/>
                    <a:pt x="5930953" y="1022756"/>
                    <a:pt x="6682572" y="1019949"/>
                  </a:cubicBezTo>
                  <a:cubicBezTo>
                    <a:pt x="7507075" y="1016741"/>
                    <a:pt x="8331577" y="1012732"/>
                    <a:pt x="9156080" y="1011930"/>
                  </a:cubicBezTo>
                  <a:cubicBezTo>
                    <a:pt x="9146970" y="972232"/>
                    <a:pt x="9133304" y="932535"/>
                    <a:pt x="9137859" y="892837"/>
                  </a:cubicBezTo>
                  <a:cubicBezTo>
                    <a:pt x="9142414" y="732043"/>
                    <a:pt x="9151524" y="571248"/>
                    <a:pt x="9151524" y="410454"/>
                  </a:cubicBezTo>
                  <a:close/>
                </a:path>
              </a:pathLst>
            </a:custGeom>
            <a:solidFill>
              <a:srgbClr val="F5ECE5"/>
            </a:solidFill>
            <a:ln w="12700" cap="sq">
              <a:solidFill>
                <a:srgbClr val="000000"/>
              </a:solidFill>
              <a:prstDash val="solid"/>
              <a:miter/>
            </a:ln>
          </p:spPr>
        </p:sp>
      </p:grpSp>
      <p:sp>
        <p:nvSpPr>
          <p:cNvPr id="42" name="TextBox 42"/>
          <p:cNvSpPr txBox="1"/>
          <p:nvPr/>
        </p:nvSpPr>
        <p:spPr>
          <a:xfrm>
            <a:off x="1376916" y="3268968"/>
            <a:ext cx="15534168" cy="134366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Choose 2-3 of the following reflection questions to respond to.  Lets share...</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6144679" y="1383360"/>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D4BBE1"/>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5308498" y="2560944"/>
            <a:ext cx="7671004" cy="2260504"/>
          </a:xfrm>
          <a:prstGeom prst="rect">
            <a:avLst/>
          </a:prstGeom>
        </p:spPr>
        <p:txBody>
          <a:bodyPr lIns="0" tIns="0" rIns="0" bIns="0" rtlCol="0" anchor="t">
            <a:spAutoFit/>
          </a:bodyPr>
          <a:lstStyle/>
          <a:p>
            <a:pPr algn="ctr">
              <a:lnSpc>
                <a:spcPts val="12880"/>
              </a:lnSpc>
            </a:pPr>
            <a:r>
              <a:rPr lang="en-US" sz="9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Thanks YOU</a:t>
            </a:r>
            <a:endParaRPr lang="en-US" sz="92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a:p>
            <a:pPr algn="ctr">
              <a:lnSpc>
                <a:spcPts val="12880"/>
              </a:lnSpc>
              <a:spcBef>
                <a:spcPct val="0"/>
              </a:spcBef>
            </a:pPr>
          </a:p>
        </p:txBody>
      </p:sp>
      <p:sp>
        <p:nvSpPr>
          <p:cNvPr id="22" name="Freeform 22"/>
          <p:cNvSpPr/>
          <p:nvPr/>
        </p:nvSpPr>
        <p:spPr>
          <a:xfrm>
            <a:off x="5124967" y="4738422"/>
            <a:ext cx="7809466" cy="6815534"/>
          </a:xfrm>
          <a:custGeom>
            <a:avLst/>
            <a:gdLst/>
            <a:ahLst/>
            <a:cxnLst/>
            <a:rect l="l" t="t" r="r" b="b"/>
            <a:pathLst>
              <a:path w="7809466" h="6815534">
                <a:moveTo>
                  <a:pt x="0" y="0"/>
                </a:moveTo>
                <a:lnTo>
                  <a:pt x="7809466" y="0"/>
                </a:lnTo>
                <a:lnTo>
                  <a:pt x="7809466" y="6815534"/>
                </a:lnTo>
                <a:lnTo>
                  <a:pt x="0" y="6815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3048733" y="5335698"/>
            <a:ext cx="7215463" cy="5483752"/>
          </a:xfrm>
          <a:custGeom>
            <a:avLst/>
            <a:gdLst/>
            <a:ahLst/>
            <a:cxnLst/>
            <a:rect l="l" t="t" r="r" b="b"/>
            <a:pathLst>
              <a:path w="7215463" h="5483752">
                <a:moveTo>
                  <a:pt x="0" y="0"/>
                </a:moveTo>
                <a:lnTo>
                  <a:pt x="7215463" y="0"/>
                </a:lnTo>
                <a:lnTo>
                  <a:pt x="7215463" y="5483752"/>
                </a:lnTo>
                <a:lnTo>
                  <a:pt x="0" y="5483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169143" y="5646657"/>
            <a:ext cx="5508853" cy="5398676"/>
          </a:xfrm>
          <a:custGeom>
            <a:avLst/>
            <a:gdLst/>
            <a:ahLst/>
            <a:cxnLst/>
            <a:rect l="l" t="t" r="r" b="b"/>
            <a:pathLst>
              <a:path w="5508853" h="5398676">
                <a:moveTo>
                  <a:pt x="0" y="0"/>
                </a:moveTo>
                <a:lnTo>
                  <a:pt x="5508853" y="0"/>
                </a:lnTo>
                <a:lnTo>
                  <a:pt x="5508853" y="5398676"/>
                </a:lnTo>
                <a:lnTo>
                  <a:pt x="0" y="53986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384192" y="2389902"/>
            <a:ext cx="1695253" cy="2060384"/>
          </a:xfrm>
          <a:custGeom>
            <a:avLst/>
            <a:gdLst/>
            <a:ahLst/>
            <a:cxnLst/>
            <a:rect l="l" t="t" r="r" b="b"/>
            <a:pathLst>
              <a:path w="1695253" h="2060384">
                <a:moveTo>
                  <a:pt x="0" y="0"/>
                </a:moveTo>
                <a:lnTo>
                  <a:pt x="1695253" y="0"/>
                </a:lnTo>
                <a:lnTo>
                  <a:pt x="1695253" y="2060384"/>
                </a:lnTo>
                <a:lnTo>
                  <a:pt x="0" y="2060384"/>
                </a:lnTo>
                <a:lnTo>
                  <a:pt x="0" y="0"/>
                </a:lnTo>
                <a:close/>
              </a:path>
            </a:pathLst>
          </a:custGeom>
          <a:blipFill>
            <a:blip r:embed="rId9">
              <a:extLst>
                <a:ext uri="{96DAC541-7B7A-43D3-8B79-37D633B846F1}">
                  <asvg:svgBlip xmlns:asvg="http://schemas.microsoft.com/office/drawing/2016/SVG/main" r:embed="rId10"/>
                </a:ext>
              </a:extLst>
            </a:blip>
            <a:stretch>
              <a:fillRect l="-170786" t="-128796" r="-73006" b="-231491"/>
            </a:stretch>
          </a:blipFill>
        </p:spPr>
      </p:sp>
      <p:sp>
        <p:nvSpPr>
          <p:cNvPr id="26" name="Freeform 26"/>
          <p:cNvSpPr/>
          <p:nvPr/>
        </p:nvSpPr>
        <p:spPr>
          <a:xfrm>
            <a:off x="16490987" y="2240907"/>
            <a:ext cx="2167693" cy="2209379"/>
          </a:xfrm>
          <a:custGeom>
            <a:avLst/>
            <a:gdLst/>
            <a:ahLst/>
            <a:cxnLst/>
            <a:rect l="l" t="t" r="r" b="b"/>
            <a:pathLst>
              <a:path w="2167693" h="2209379">
                <a:moveTo>
                  <a:pt x="0" y="0"/>
                </a:moveTo>
                <a:lnTo>
                  <a:pt x="2167693" y="0"/>
                </a:lnTo>
                <a:lnTo>
                  <a:pt x="2167693" y="2209379"/>
                </a:lnTo>
                <a:lnTo>
                  <a:pt x="0" y="2209379"/>
                </a:lnTo>
                <a:lnTo>
                  <a:pt x="0" y="0"/>
                </a:lnTo>
                <a:close/>
              </a:path>
            </a:pathLst>
          </a:custGeom>
          <a:blipFill>
            <a:blip r:embed="rId11">
              <a:extLst>
                <a:ext uri="{96DAC541-7B7A-43D3-8B79-37D633B846F1}">
                  <asvg:svgBlip xmlns:asvg="http://schemas.microsoft.com/office/drawing/2016/SVG/main" r:embed="rId12"/>
                </a:ext>
              </a:extLst>
            </a:blip>
            <a:stretch>
              <a:fillRect l="-66221" t="-24120" r="-191206" b="-184481"/>
            </a:stretch>
          </a:blipFill>
        </p:spPr>
      </p:sp>
      <p:sp>
        <p:nvSpPr>
          <p:cNvPr id="27" name="TextBox 27"/>
          <p:cNvSpPr txBox="1"/>
          <p:nvPr/>
        </p:nvSpPr>
        <p:spPr>
          <a:xfrm>
            <a:off x="6898584" y="1399532"/>
            <a:ext cx="4490831"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THE END!</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sp>
        <p:nvSpPr>
          <p:cNvPr id="18" name="TextBox 18"/>
          <p:cNvSpPr txBox="1"/>
          <p:nvPr/>
        </p:nvSpPr>
        <p:spPr>
          <a:xfrm>
            <a:off x="1334864" y="953915"/>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Resource Page</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19" name="Group 19"/>
          <p:cNvGrpSpPr/>
          <p:nvPr/>
        </p:nvGrpSpPr>
        <p:grpSpPr>
          <a:xfrm rot="0">
            <a:off x="2265099" y="3020191"/>
            <a:ext cx="13757803" cy="6238109"/>
            <a:chOff x="0" y="0"/>
            <a:chExt cx="7782567" cy="3528797"/>
          </a:xfrm>
        </p:grpSpPr>
        <p:sp>
          <p:nvSpPr>
            <p:cNvPr id="20" name="Freeform 20"/>
            <p:cNvSpPr/>
            <p:nvPr/>
          </p:nvSpPr>
          <p:spPr>
            <a:xfrm>
              <a:off x="0" y="385"/>
              <a:ext cx="7778697" cy="3528183"/>
            </a:xfrm>
            <a:custGeom>
              <a:avLst/>
              <a:gdLst/>
              <a:ahLst/>
              <a:cxnLst/>
              <a:rect l="l" t="t" r="r" b="b"/>
              <a:pathLst>
                <a:path w="7778697" h="3528183">
                  <a:moveTo>
                    <a:pt x="7774826" y="1411687"/>
                  </a:moveTo>
                  <a:cubicBezTo>
                    <a:pt x="7774826" y="955734"/>
                    <a:pt x="7767086" y="499781"/>
                    <a:pt x="7739997" y="45210"/>
                  </a:cubicBezTo>
                  <a:cubicBezTo>
                    <a:pt x="7186587" y="46592"/>
                    <a:pt x="6629307" y="39684"/>
                    <a:pt x="6075897" y="31393"/>
                  </a:cubicBezTo>
                  <a:cubicBezTo>
                    <a:pt x="5483788" y="21722"/>
                    <a:pt x="4895548" y="10668"/>
                    <a:pt x="4303438" y="5142"/>
                  </a:cubicBezTo>
                  <a:cubicBezTo>
                    <a:pt x="3711329" y="-2925"/>
                    <a:pt x="3123089" y="-385"/>
                    <a:pt x="2530979" y="5142"/>
                  </a:cubicBezTo>
                  <a:cubicBezTo>
                    <a:pt x="1687319" y="13432"/>
                    <a:pt x="843660" y="9287"/>
                    <a:pt x="0" y="6523"/>
                  </a:cubicBezTo>
                  <a:cubicBezTo>
                    <a:pt x="0" y="224828"/>
                    <a:pt x="3870" y="443133"/>
                    <a:pt x="7740" y="661437"/>
                  </a:cubicBezTo>
                  <a:cubicBezTo>
                    <a:pt x="15480" y="1218252"/>
                    <a:pt x="30960" y="1776449"/>
                    <a:pt x="34830" y="2333264"/>
                  </a:cubicBezTo>
                  <a:cubicBezTo>
                    <a:pt x="38700" y="2715988"/>
                    <a:pt x="38700" y="3100093"/>
                    <a:pt x="38700" y="3482817"/>
                  </a:cubicBezTo>
                  <a:cubicBezTo>
                    <a:pt x="483750" y="3484199"/>
                    <a:pt x="928800" y="3486962"/>
                    <a:pt x="1373849" y="3492489"/>
                  </a:cubicBezTo>
                  <a:cubicBezTo>
                    <a:pt x="1578959" y="3495252"/>
                    <a:pt x="1780199" y="3498015"/>
                    <a:pt x="1985309" y="3500779"/>
                  </a:cubicBezTo>
                  <a:cubicBezTo>
                    <a:pt x="2577419" y="3500779"/>
                    <a:pt x="3165659" y="3517359"/>
                    <a:pt x="3757768" y="3525649"/>
                  </a:cubicBezTo>
                  <a:cubicBezTo>
                    <a:pt x="4396318" y="3533492"/>
                    <a:pt x="5038738" y="3521504"/>
                    <a:pt x="5677288" y="3511832"/>
                  </a:cubicBezTo>
                  <a:cubicBezTo>
                    <a:pt x="6377758" y="3500779"/>
                    <a:pt x="7078227" y="3486962"/>
                    <a:pt x="7778697" y="3484199"/>
                  </a:cubicBezTo>
                  <a:cubicBezTo>
                    <a:pt x="7770957" y="3347413"/>
                    <a:pt x="7759347" y="3210627"/>
                    <a:pt x="7763216" y="3073841"/>
                  </a:cubicBezTo>
                  <a:cubicBezTo>
                    <a:pt x="7767086" y="2519790"/>
                    <a:pt x="7774826" y="1965738"/>
                    <a:pt x="7774826" y="1411687"/>
                  </a:cubicBezTo>
                  <a:close/>
                </a:path>
              </a:pathLst>
            </a:custGeom>
            <a:solidFill>
              <a:srgbClr val="F5ECE5"/>
            </a:solidFill>
            <a:ln w="12700" cap="sq">
              <a:solidFill>
                <a:srgbClr val="000000"/>
              </a:solidFill>
              <a:prstDash val="solid"/>
              <a:miter/>
            </a:ln>
          </p:spPr>
        </p:sp>
      </p:grpSp>
      <p:sp>
        <p:nvSpPr>
          <p:cNvPr id="21" name="Freeform 21"/>
          <p:cNvSpPr/>
          <p:nvPr/>
        </p:nvSpPr>
        <p:spPr>
          <a:xfrm>
            <a:off x="11787188" y="6322333"/>
            <a:ext cx="656481" cy="1068238"/>
          </a:xfrm>
          <a:custGeom>
            <a:avLst/>
            <a:gdLst/>
            <a:ahLst/>
            <a:cxnLst/>
            <a:rect l="l" t="t" r="r" b="b"/>
            <a:pathLst>
              <a:path w="656481" h="1068238">
                <a:moveTo>
                  <a:pt x="0" y="0"/>
                </a:moveTo>
                <a:lnTo>
                  <a:pt x="656481" y="0"/>
                </a:lnTo>
                <a:lnTo>
                  <a:pt x="656481" y="1068238"/>
                </a:lnTo>
                <a:lnTo>
                  <a:pt x="0" y="10682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7100979" y="6324643"/>
            <a:ext cx="1949967" cy="1063618"/>
          </a:xfrm>
          <a:custGeom>
            <a:avLst/>
            <a:gdLst/>
            <a:ahLst/>
            <a:cxnLst/>
            <a:rect l="l" t="t" r="r" b="b"/>
            <a:pathLst>
              <a:path w="1949967" h="1063618">
                <a:moveTo>
                  <a:pt x="0" y="0"/>
                </a:moveTo>
                <a:lnTo>
                  <a:pt x="1949966" y="0"/>
                </a:lnTo>
                <a:lnTo>
                  <a:pt x="1949966" y="1063618"/>
                </a:lnTo>
                <a:lnTo>
                  <a:pt x="0" y="10636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9208499" y="6324643"/>
            <a:ext cx="1228971" cy="1063618"/>
          </a:xfrm>
          <a:custGeom>
            <a:avLst/>
            <a:gdLst/>
            <a:ahLst/>
            <a:cxnLst/>
            <a:rect l="l" t="t" r="r" b="b"/>
            <a:pathLst>
              <a:path w="1228971" h="1063618">
                <a:moveTo>
                  <a:pt x="0" y="0"/>
                </a:moveTo>
                <a:lnTo>
                  <a:pt x="1228971" y="0"/>
                </a:lnTo>
                <a:lnTo>
                  <a:pt x="1228971" y="1063618"/>
                </a:lnTo>
                <a:lnTo>
                  <a:pt x="0" y="1063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12601222" y="6324643"/>
            <a:ext cx="1297095" cy="1063618"/>
          </a:xfrm>
          <a:custGeom>
            <a:avLst/>
            <a:gdLst/>
            <a:ahLst/>
            <a:cxnLst/>
            <a:rect l="l" t="t" r="r" b="b"/>
            <a:pathLst>
              <a:path w="1297095" h="1063618">
                <a:moveTo>
                  <a:pt x="0" y="0"/>
                </a:moveTo>
                <a:lnTo>
                  <a:pt x="1297096" y="0"/>
                </a:lnTo>
                <a:lnTo>
                  <a:pt x="1297096" y="1063618"/>
                </a:lnTo>
                <a:lnTo>
                  <a:pt x="0" y="10636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5"/>
          <p:cNvSpPr/>
          <p:nvPr/>
        </p:nvSpPr>
        <p:spPr>
          <a:xfrm>
            <a:off x="4530567" y="6324643"/>
            <a:ext cx="1169980" cy="1063618"/>
          </a:xfrm>
          <a:custGeom>
            <a:avLst/>
            <a:gdLst/>
            <a:ahLst/>
            <a:cxnLst/>
            <a:rect l="l" t="t" r="r" b="b"/>
            <a:pathLst>
              <a:path w="1169980" h="1063618">
                <a:moveTo>
                  <a:pt x="0" y="0"/>
                </a:moveTo>
                <a:lnTo>
                  <a:pt x="1169980" y="0"/>
                </a:lnTo>
                <a:lnTo>
                  <a:pt x="1169980" y="1063618"/>
                </a:lnTo>
                <a:lnTo>
                  <a:pt x="0" y="10636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26"/>
          <p:cNvSpPr/>
          <p:nvPr/>
        </p:nvSpPr>
        <p:spPr>
          <a:xfrm>
            <a:off x="2932151" y="6324643"/>
            <a:ext cx="1440862" cy="1063618"/>
          </a:xfrm>
          <a:custGeom>
            <a:avLst/>
            <a:gdLst/>
            <a:ahLst/>
            <a:cxnLst/>
            <a:rect l="l" t="t" r="r" b="b"/>
            <a:pathLst>
              <a:path w="1440862" h="1063618">
                <a:moveTo>
                  <a:pt x="0" y="0"/>
                </a:moveTo>
                <a:lnTo>
                  <a:pt x="1440862" y="0"/>
                </a:lnTo>
                <a:lnTo>
                  <a:pt x="1440862" y="1063618"/>
                </a:lnTo>
                <a:lnTo>
                  <a:pt x="0" y="10636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7"/>
          <p:cNvSpPr/>
          <p:nvPr/>
        </p:nvSpPr>
        <p:spPr>
          <a:xfrm>
            <a:off x="14055871" y="6324643"/>
            <a:ext cx="1299978" cy="1063618"/>
          </a:xfrm>
          <a:custGeom>
            <a:avLst/>
            <a:gdLst/>
            <a:ahLst/>
            <a:cxnLst/>
            <a:rect l="l" t="t" r="r" b="b"/>
            <a:pathLst>
              <a:path w="1299978" h="1063618">
                <a:moveTo>
                  <a:pt x="0" y="0"/>
                </a:moveTo>
                <a:lnTo>
                  <a:pt x="1299978" y="0"/>
                </a:lnTo>
                <a:lnTo>
                  <a:pt x="1299978" y="1063618"/>
                </a:lnTo>
                <a:lnTo>
                  <a:pt x="0" y="10636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8"/>
          <p:cNvSpPr/>
          <p:nvPr/>
        </p:nvSpPr>
        <p:spPr>
          <a:xfrm>
            <a:off x="5858100" y="6324643"/>
            <a:ext cx="1085325" cy="1063618"/>
          </a:xfrm>
          <a:custGeom>
            <a:avLst/>
            <a:gdLst/>
            <a:ahLst/>
            <a:cxnLst/>
            <a:rect l="l" t="t" r="r" b="b"/>
            <a:pathLst>
              <a:path w="1085325" h="1063618">
                <a:moveTo>
                  <a:pt x="0" y="0"/>
                </a:moveTo>
                <a:lnTo>
                  <a:pt x="1085325" y="0"/>
                </a:lnTo>
                <a:lnTo>
                  <a:pt x="1085325" y="1063618"/>
                </a:lnTo>
                <a:lnTo>
                  <a:pt x="0" y="106361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9" name="Freeform 29"/>
          <p:cNvSpPr/>
          <p:nvPr/>
        </p:nvSpPr>
        <p:spPr>
          <a:xfrm>
            <a:off x="10595024" y="6324643"/>
            <a:ext cx="1034610" cy="1063618"/>
          </a:xfrm>
          <a:custGeom>
            <a:avLst/>
            <a:gdLst/>
            <a:ahLst/>
            <a:cxnLst/>
            <a:rect l="l" t="t" r="r" b="b"/>
            <a:pathLst>
              <a:path w="1034610" h="1063618">
                <a:moveTo>
                  <a:pt x="0" y="0"/>
                </a:moveTo>
                <a:lnTo>
                  <a:pt x="1034610" y="0"/>
                </a:lnTo>
                <a:lnTo>
                  <a:pt x="1034610" y="1063618"/>
                </a:lnTo>
                <a:lnTo>
                  <a:pt x="0" y="106361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0" name="Freeform 30"/>
          <p:cNvSpPr/>
          <p:nvPr/>
        </p:nvSpPr>
        <p:spPr>
          <a:xfrm>
            <a:off x="7403094" y="4891495"/>
            <a:ext cx="1228971" cy="1063618"/>
          </a:xfrm>
          <a:custGeom>
            <a:avLst/>
            <a:gdLst/>
            <a:ahLst/>
            <a:cxnLst/>
            <a:rect l="l" t="t" r="r" b="b"/>
            <a:pathLst>
              <a:path w="1228971" h="1063618">
                <a:moveTo>
                  <a:pt x="0" y="0"/>
                </a:moveTo>
                <a:lnTo>
                  <a:pt x="1228970" y="0"/>
                </a:lnTo>
                <a:lnTo>
                  <a:pt x="1228970" y="1063619"/>
                </a:lnTo>
                <a:lnTo>
                  <a:pt x="0" y="106361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1" name="Freeform 31"/>
          <p:cNvSpPr/>
          <p:nvPr/>
        </p:nvSpPr>
        <p:spPr>
          <a:xfrm>
            <a:off x="2930312" y="4891495"/>
            <a:ext cx="1488524" cy="1063618"/>
          </a:xfrm>
          <a:custGeom>
            <a:avLst/>
            <a:gdLst/>
            <a:ahLst/>
            <a:cxnLst/>
            <a:rect l="l" t="t" r="r" b="b"/>
            <a:pathLst>
              <a:path w="1488524" h="1063618">
                <a:moveTo>
                  <a:pt x="0" y="0"/>
                </a:moveTo>
                <a:lnTo>
                  <a:pt x="1488524" y="0"/>
                </a:lnTo>
                <a:lnTo>
                  <a:pt x="1488524" y="1063619"/>
                </a:lnTo>
                <a:lnTo>
                  <a:pt x="0" y="106361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2" name="Freeform 32"/>
          <p:cNvSpPr/>
          <p:nvPr/>
        </p:nvSpPr>
        <p:spPr>
          <a:xfrm>
            <a:off x="8808357" y="4891495"/>
            <a:ext cx="1274488" cy="1063618"/>
          </a:xfrm>
          <a:custGeom>
            <a:avLst/>
            <a:gdLst/>
            <a:ahLst/>
            <a:cxnLst/>
            <a:rect l="l" t="t" r="r" b="b"/>
            <a:pathLst>
              <a:path w="1274488" h="1063618">
                <a:moveTo>
                  <a:pt x="0" y="0"/>
                </a:moveTo>
                <a:lnTo>
                  <a:pt x="1274488" y="0"/>
                </a:lnTo>
                <a:lnTo>
                  <a:pt x="1274488" y="1063619"/>
                </a:lnTo>
                <a:lnTo>
                  <a:pt x="0" y="106361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33" name="Freeform 33"/>
          <p:cNvSpPr/>
          <p:nvPr/>
        </p:nvSpPr>
        <p:spPr>
          <a:xfrm>
            <a:off x="10259138" y="4891495"/>
            <a:ext cx="1085325" cy="1063618"/>
          </a:xfrm>
          <a:custGeom>
            <a:avLst/>
            <a:gdLst/>
            <a:ahLst/>
            <a:cxnLst/>
            <a:rect l="l" t="t" r="r" b="b"/>
            <a:pathLst>
              <a:path w="1085325" h="1063618">
                <a:moveTo>
                  <a:pt x="0" y="0"/>
                </a:moveTo>
                <a:lnTo>
                  <a:pt x="1085324" y="0"/>
                </a:lnTo>
                <a:lnTo>
                  <a:pt x="1085324" y="1063619"/>
                </a:lnTo>
                <a:lnTo>
                  <a:pt x="0" y="106361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34" name="Freeform 34"/>
          <p:cNvSpPr/>
          <p:nvPr/>
        </p:nvSpPr>
        <p:spPr>
          <a:xfrm>
            <a:off x="12706518" y="4891495"/>
            <a:ext cx="1484746" cy="1063618"/>
          </a:xfrm>
          <a:custGeom>
            <a:avLst/>
            <a:gdLst/>
            <a:ahLst/>
            <a:cxnLst/>
            <a:rect l="l" t="t" r="r" b="b"/>
            <a:pathLst>
              <a:path w="1484746" h="1063618">
                <a:moveTo>
                  <a:pt x="0" y="0"/>
                </a:moveTo>
                <a:lnTo>
                  <a:pt x="1484746" y="0"/>
                </a:lnTo>
                <a:lnTo>
                  <a:pt x="1484746" y="1063619"/>
                </a:lnTo>
                <a:lnTo>
                  <a:pt x="0" y="106361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35" name="Freeform 35"/>
          <p:cNvSpPr/>
          <p:nvPr/>
        </p:nvSpPr>
        <p:spPr>
          <a:xfrm>
            <a:off x="4595128" y="4891495"/>
            <a:ext cx="1399498" cy="1063618"/>
          </a:xfrm>
          <a:custGeom>
            <a:avLst/>
            <a:gdLst/>
            <a:ahLst/>
            <a:cxnLst/>
            <a:rect l="l" t="t" r="r" b="b"/>
            <a:pathLst>
              <a:path w="1399498" h="1063618">
                <a:moveTo>
                  <a:pt x="0" y="0"/>
                </a:moveTo>
                <a:lnTo>
                  <a:pt x="1399498" y="0"/>
                </a:lnTo>
                <a:lnTo>
                  <a:pt x="1399498" y="1063619"/>
                </a:lnTo>
                <a:lnTo>
                  <a:pt x="0" y="106361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6" name="Freeform 36"/>
          <p:cNvSpPr/>
          <p:nvPr/>
        </p:nvSpPr>
        <p:spPr>
          <a:xfrm>
            <a:off x="14367556" y="4891495"/>
            <a:ext cx="990132" cy="1063618"/>
          </a:xfrm>
          <a:custGeom>
            <a:avLst/>
            <a:gdLst/>
            <a:ahLst/>
            <a:cxnLst/>
            <a:rect l="l" t="t" r="r" b="b"/>
            <a:pathLst>
              <a:path w="990132" h="1063618">
                <a:moveTo>
                  <a:pt x="0" y="0"/>
                </a:moveTo>
                <a:lnTo>
                  <a:pt x="990132" y="0"/>
                </a:lnTo>
                <a:lnTo>
                  <a:pt x="990132" y="1063619"/>
                </a:lnTo>
                <a:lnTo>
                  <a:pt x="0" y="1063619"/>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37" name="Freeform 37"/>
          <p:cNvSpPr/>
          <p:nvPr/>
        </p:nvSpPr>
        <p:spPr>
          <a:xfrm>
            <a:off x="6170919" y="4891495"/>
            <a:ext cx="1055883" cy="1063618"/>
          </a:xfrm>
          <a:custGeom>
            <a:avLst/>
            <a:gdLst/>
            <a:ahLst/>
            <a:cxnLst/>
            <a:rect l="l" t="t" r="r" b="b"/>
            <a:pathLst>
              <a:path w="1055883" h="1063618">
                <a:moveTo>
                  <a:pt x="0" y="0"/>
                </a:moveTo>
                <a:lnTo>
                  <a:pt x="1055882" y="0"/>
                </a:lnTo>
                <a:lnTo>
                  <a:pt x="1055882" y="1063619"/>
                </a:lnTo>
                <a:lnTo>
                  <a:pt x="0" y="1063619"/>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38" name="Freeform 38"/>
          <p:cNvSpPr/>
          <p:nvPr/>
        </p:nvSpPr>
        <p:spPr>
          <a:xfrm>
            <a:off x="11520755" y="4891495"/>
            <a:ext cx="1009470" cy="1063618"/>
          </a:xfrm>
          <a:custGeom>
            <a:avLst/>
            <a:gdLst/>
            <a:ahLst/>
            <a:cxnLst/>
            <a:rect l="l" t="t" r="r" b="b"/>
            <a:pathLst>
              <a:path w="1009470" h="1063618">
                <a:moveTo>
                  <a:pt x="0" y="0"/>
                </a:moveTo>
                <a:lnTo>
                  <a:pt x="1009470" y="0"/>
                </a:lnTo>
                <a:lnTo>
                  <a:pt x="1009470" y="1063619"/>
                </a:lnTo>
                <a:lnTo>
                  <a:pt x="0" y="1063619"/>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grpSp>
        <p:nvGrpSpPr>
          <p:cNvPr id="39" name="Group 39"/>
          <p:cNvGrpSpPr/>
          <p:nvPr/>
        </p:nvGrpSpPr>
        <p:grpSpPr>
          <a:xfrm rot="0">
            <a:off x="2930312" y="3456038"/>
            <a:ext cx="12427376" cy="1068238"/>
            <a:chOff x="0" y="0"/>
            <a:chExt cx="16569835" cy="1424317"/>
          </a:xfrm>
        </p:grpSpPr>
        <p:sp>
          <p:nvSpPr>
            <p:cNvPr id="40" name="Freeform 40"/>
            <p:cNvSpPr/>
            <p:nvPr/>
          </p:nvSpPr>
          <p:spPr>
            <a:xfrm>
              <a:off x="1941624" y="0"/>
              <a:ext cx="1988260" cy="1424317"/>
            </a:xfrm>
            <a:custGeom>
              <a:avLst/>
              <a:gdLst/>
              <a:ahLst/>
              <a:cxnLst/>
              <a:rect l="l" t="t" r="r" b="b"/>
              <a:pathLst>
                <a:path w="1988260" h="1424317">
                  <a:moveTo>
                    <a:pt x="0" y="0"/>
                  </a:moveTo>
                  <a:lnTo>
                    <a:pt x="1988260" y="0"/>
                  </a:lnTo>
                  <a:lnTo>
                    <a:pt x="1988260" y="1424317"/>
                  </a:lnTo>
                  <a:lnTo>
                    <a:pt x="0" y="142431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41" name="Freeform 41"/>
            <p:cNvSpPr/>
            <p:nvPr/>
          </p:nvSpPr>
          <p:spPr>
            <a:xfrm>
              <a:off x="9214346" y="3080"/>
              <a:ext cx="1725634" cy="1418158"/>
            </a:xfrm>
            <a:custGeom>
              <a:avLst/>
              <a:gdLst/>
              <a:ahLst/>
              <a:cxnLst/>
              <a:rect l="l" t="t" r="r" b="b"/>
              <a:pathLst>
                <a:path w="1725634" h="1418158">
                  <a:moveTo>
                    <a:pt x="0" y="0"/>
                  </a:moveTo>
                  <a:lnTo>
                    <a:pt x="1725634" y="0"/>
                  </a:lnTo>
                  <a:lnTo>
                    <a:pt x="1725634" y="1418157"/>
                  </a:lnTo>
                  <a:lnTo>
                    <a:pt x="0" y="1418157"/>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42" name="Freeform 42"/>
            <p:cNvSpPr/>
            <p:nvPr/>
          </p:nvSpPr>
          <p:spPr>
            <a:xfrm>
              <a:off x="6000573" y="3080"/>
              <a:ext cx="1822399" cy="1418158"/>
            </a:xfrm>
            <a:custGeom>
              <a:avLst/>
              <a:gdLst/>
              <a:ahLst/>
              <a:cxnLst/>
              <a:rect l="l" t="t" r="r" b="b"/>
              <a:pathLst>
                <a:path w="1822399" h="1418158">
                  <a:moveTo>
                    <a:pt x="0" y="0"/>
                  </a:moveTo>
                  <a:lnTo>
                    <a:pt x="1822399" y="0"/>
                  </a:lnTo>
                  <a:lnTo>
                    <a:pt x="1822399" y="1418157"/>
                  </a:lnTo>
                  <a:lnTo>
                    <a:pt x="0" y="1418157"/>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43" name="Freeform 43"/>
            <p:cNvSpPr/>
            <p:nvPr/>
          </p:nvSpPr>
          <p:spPr>
            <a:xfrm>
              <a:off x="4246537" y="0"/>
              <a:ext cx="1437384" cy="1424317"/>
            </a:xfrm>
            <a:custGeom>
              <a:avLst/>
              <a:gdLst/>
              <a:ahLst/>
              <a:cxnLst/>
              <a:rect l="l" t="t" r="r" b="b"/>
              <a:pathLst>
                <a:path w="1437384" h="1424317">
                  <a:moveTo>
                    <a:pt x="0" y="0"/>
                  </a:moveTo>
                  <a:lnTo>
                    <a:pt x="1437384" y="0"/>
                  </a:lnTo>
                  <a:lnTo>
                    <a:pt x="1437384" y="1424317"/>
                  </a:lnTo>
                  <a:lnTo>
                    <a:pt x="0" y="1424317"/>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44" name="Freeform 44"/>
            <p:cNvSpPr/>
            <p:nvPr/>
          </p:nvSpPr>
          <p:spPr>
            <a:xfrm>
              <a:off x="11256632" y="3080"/>
              <a:ext cx="977239" cy="1418158"/>
            </a:xfrm>
            <a:custGeom>
              <a:avLst/>
              <a:gdLst/>
              <a:ahLst/>
              <a:cxnLst/>
              <a:rect l="l" t="t" r="r" b="b"/>
              <a:pathLst>
                <a:path w="977239" h="1418158">
                  <a:moveTo>
                    <a:pt x="0" y="0"/>
                  </a:moveTo>
                  <a:lnTo>
                    <a:pt x="977239" y="0"/>
                  </a:lnTo>
                  <a:lnTo>
                    <a:pt x="977239" y="1418157"/>
                  </a:lnTo>
                  <a:lnTo>
                    <a:pt x="0" y="1418157"/>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45" name="Freeform 45"/>
            <p:cNvSpPr/>
            <p:nvPr/>
          </p:nvSpPr>
          <p:spPr>
            <a:xfrm>
              <a:off x="0" y="3080"/>
              <a:ext cx="1624972" cy="1418158"/>
            </a:xfrm>
            <a:custGeom>
              <a:avLst/>
              <a:gdLst/>
              <a:ahLst/>
              <a:cxnLst/>
              <a:rect l="l" t="t" r="r" b="b"/>
              <a:pathLst>
                <a:path w="1624972" h="1418158">
                  <a:moveTo>
                    <a:pt x="0" y="0"/>
                  </a:moveTo>
                  <a:lnTo>
                    <a:pt x="1624972" y="0"/>
                  </a:lnTo>
                  <a:lnTo>
                    <a:pt x="1624972" y="1418157"/>
                  </a:lnTo>
                  <a:lnTo>
                    <a:pt x="0" y="141815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46" name="Freeform 46"/>
            <p:cNvSpPr/>
            <p:nvPr/>
          </p:nvSpPr>
          <p:spPr>
            <a:xfrm>
              <a:off x="14958293" y="3080"/>
              <a:ext cx="1611543" cy="1418158"/>
            </a:xfrm>
            <a:custGeom>
              <a:avLst/>
              <a:gdLst/>
              <a:ahLst/>
              <a:cxnLst/>
              <a:rect l="l" t="t" r="r" b="b"/>
              <a:pathLst>
                <a:path w="1611543" h="1418158">
                  <a:moveTo>
                    <a:pt x="0" y="0"/>
                  </a:moveTo>
                  <a:lnTo>
                    <a:pt x="1611542" y="0"/>
                  </a:lnTo>
                  <a:lnTo>
                    <a:pt x="1611542" y="1418157"/>
                  </a:lnTo>
                  <a:lnTo>
                    <a:pt x="0" y="1418157"/>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47" name="Freeform 47"/>
            <p:cNvSpPr/>
            <p:nvPr/>
          </p:nvSpPr>
          <p:spPr>
            <a:xfrm>
              <a:off x="12550523" y="3080"/>
              <a:ext cx="2091117" cy="1418158"/>
            </a:xfrm>
            <a:custGeom>
              <a:avLst/>
              <a:gdLst/>
              <a:ahLst/>
              <a:cxnLst/>
              <a:rect l="l" t="t" r="r" b="b"/>
              <a:pathLst>
                <a:path w="2091117" h="1418158">
                  <a:moveTo>
                    <a:pt x="0" y="0"/>
                  </a:moveTo>
                  <a:lnTo>
                    <a:pt x="2091117" y="0"/>
                  </a:lnTo>
                  <a:lnTo>
                    <a:pt x="2091117" y="1418157"/>
                  </a:lnTo>
                  <a:lnTo>
                    <a:pt x="0" y="1418157"/>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48" name="Freeform 48"/>
            <p:cNvSpPr/>
            <p:nvPr/>
          </p:nvSpPr>
          <p:spPr>
            <a:xfrm>
              <a:off x="8139624" y="3080"/>
              <a:ext cx="758070" cy="1418158"/>
            </a:xfrm>
            <a:custGeom>
              <a:avLst/>
              <a:gdLst/>
              <a:ahLst/>
              <a:cxnLst/>
              <a:rect l="l" t="t" r="r" b="b"/>
              <a:pathLst>
                <a:path w="758070" h="1418158">
                  <a:moveTo>
                    <a:pt x="0" y="0"/>
                  </a:moveTo>
                  <a:lnTo>
                    <a:pt x="758069" y="0"/>
                  </a:lnTo>
                  <a:lnTo>
                    <a:pt x="758069" y="1418157"/>
                  </a:lnTo>
                  <a:lnTo>
                    <a:pt x="0" y="1418157"/>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grpSp>
      <p:sp>
        <p:nvSpPr>
          <p:cNvPr id="49" name="Freeform 49"/>
          <p:cNvSpPr/>
          <p:nvPr/>
        </p:nvSpPr>
        <p:spPr>
          <a:xfrm>
            <a:off x="13307761" y="7758835"/>
            <a:ext cx="893439" cy="1063618"/>
          </a:xfrm>
          <a:custGeom>
            <a:avLst/>
            <a:gdLst/>
            <a:ahLst/>
            <a:cxnLst/>
            <a:rect l="l" t="t" r="r" b="b"/>
            <a:pathLst>
              <a:path w="893439" h="1063618">
                <a:moveTo>
                  <a:pt x="0" y="0"/>
                </a:moveTo>
                <a:lnTo>
                  <a:pt x="893439" y="0"/>
                </a:lnTo>
                <a:lnTo>
                  <a:pt x="893439" y="1063618"/>
                </a:lnTo>
                <a:lnTo>
                  <a:pt x="0" y="1063618"/>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sp>
      <p:sp>
        <p:nvSpPr>
          <p:cNvPr id="50" name="Freeform 50"/>
          <p:cNvSpPr/>
          <p:nvPr/>
        </p:nvSpPr>
        <p:spPr>
          <a:xfrm>
            <a:off x="14518397" y="7758835"/>
            <a:ext cx="839291" cy="1063618"/>
          </a:xfrm>
          <a:custGeom>
            <a:avLst/>
            <a:gdLst/>
            <a:ahLst/>
            <a:cxnLst/>
            <a:rect l="l" t="t" r="r" b="b"/>
            <a:pathLst>
              <a:path w="839291" h="1063618">
                <a:moveTo>
                  <a:pt x="0" y="0"/>
                </a:moveTo>
                <a:lnTo>
                  <a:pt x="839291" y="0"/>
                </a:lnTo>
                <a:lnTo>
                  <a:pt x="839291" y="1063618"/>
                </a:lnTo>
                <a:lnTo>
                  <a:pt x="0" y="1063618"/>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sp>
      <p:sp>
        <p:nvSpPr>
          <p:cNvPr id="51" name="Freeform 51"/>
          <p:cNvSpPr/>
          <p:nvPr/>
        </p:nvSpPr>
        <p:spPr>
          <a:xfrm>
            <a:off x="12064249" y="7758835"/>
            <a:ext cx="926315" cy="1063618"/>
          </a:xfrm>
          <a:custGeom>
            <a:avLst/>
            <a:gdLst/>
            <a:ahLst/>
            <a:cxnLst/>
            <a:rect l="l" t="t" r="r" b="b"/>
            <a:pathLst>
              <a:path w="926315" h="1063618">
                <a:moveTo>
                  <a:pt x="0" y="0"/>
                </a:moveTo>
                <a:lnTo>
                  <a:pt x="926315" y="0"/>
                </a:lnTo>
                <a:lnTo>
                  <a:pt x="926315" y="1063618"/>
                </a:lnTo>
                <a:lnTo>
                  <a:pt x="0" y="1063618"/>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sp>
      <p:sp>
        <p:nvSpPr>
          <p:cNvPr id="52" name="Freeform 52"/>
          <p:cNvSpPr/>
          <p:nvPr/>
        </p:nvSpPr>
        <p:spPr>
          <a:xfrm>
            <a:off x="10722112" y="7758835"/>
            <a:ext cx="1024941" cy="1063618"/>
          </a:xfrm>
          <a:custGeom>
            <a:avLst/>
            <a:gdLst/>
            <a:ahLst/>
            <a:cxnLst/>
            <a:rect l="l" t="t" r="r" b="b"/>
            <a:pathLst>
              <a:path w="1024941" h="1063618">
                <a:moveTo>
                  <a:pt x="0" y="0"/>
                </a:moveTo>
                <a:lnTo>
                  <a:pt x="1024941" y="0"/>
                </a:lnTo>
                <a:lnTo>
                  <a:pt x="1024941" y="1063618"/>
                </a:lnTo>
                <a:lnTo>
                  <a:pt x="0" y="1063618"/>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sp>
      <p:sp>
        <p:nvSpPr>
          <p:cNvPr id="53" name="Freeform 53"/>
          <p:cNvSpPr/>
          <p:nvPr/>
        </p:nvSpPr>
        <p:spPr>
          <a:xfrm>
            <a:off x="8988474" y="7758835"/>
            <a:ext cx="1416441" cy="1063618"/>
          </a:xfrm>
          <a:custGeom>
            <a:avLst/>
            <a:gdLst/>
            <a:ahLst/>
            <a:cxnLst/>
            <a:rect l="l" t="t" r="r" b="b"/>
            <a:pathLst>
              <a:path w="1416441" h="1063618">
                <a:moveTo>
                  <a:pt x="0" y="0"/>
                </a:moveTo>
                <a:lnTo>
                  <a:pt x="1416441" y="0"/>
                </a:lnTo>
                <a:lnTo>
                  <a:pt x="1416441" y="1063618"/>
                </a:lnTo>
                <a:lnTo>
                  <a:pt x="0" y="1063618"/>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sp>
      <p:sp>
        <p:nvSpPr>
          <p:cNvPr id="54" name="Freeform 54"/>
          <p:cNvSpPr/>
          <p:nvPr/>
        </p:nvSpPr>
        <p:spPr>
          <a:xfrm>
            <a:off x="2930312" y="7758835"/>
            <a:ext cx="1710497" cy="1063618"/>
          </a:xfrm>
          <a:custGeom>
            <a:avLst/>
            <a:gdLst/>
            <a:ahLst/>
            <a:cxnLst/>
            <a:rect l="l" t="t" r="r" b="b"/>
            <a:pathLst>
              <a:path w="1710497" h="1063618">
                <a:moveTo>
                  <a:pt x="0" y="0"/>
                </a:moveTo>
                <a:lnTo>
                  <a:pt x="1710497" y="0"/>
                </a:lnTo>
                <a:lnTo>
                  <a:pt x="1710497" y="1063618"/>
                </a:lnTo>
                <a:lnTo>
                  <a:pt x="0" y="1063618"/>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sp>
      <p:sp>
        <p:nvSpPr>
          <p:cNvPr id="55" name="Freeform 55"/>
          <p:cNvSpPr/>
          <p:nvPr/>
        </p:nvSpPr>
        <p:spPr>
          <a:xfrm>
            <a:off x="6882317" y="7758835"/>
            <a:ext cx="1788960" cy="1063618"/>
          </a:xfrm>
          <a:custGeom>
            <a:avLst/>
            <a:gdLst/>
            <a:ahLst/>
            <a:cxnLst/>
            <a:rect l="l" t="t" r="r" b="b"/>
            <a:pathLst>
              <a:path w="1788960" h="1063618">
                <a:moveTo>
                  <a:pt x="0" y="0"/>
                </a:moveTo>
                <a:lnTo>
                  <a:pt x="1788961" y="0"/>
                </a:lnTo>
                <a:lnTo>
                  <a:pt x="1788961" y="1063618"/>
                </a:lnTo>
                <a:lnTo>
                  <a:pt x="0" y="1063618"/>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sp>
      <p:sp>
        <p:nvSpPr>
          <p:cNvPr id="56" name="Freeform 56"/>
          <p:cNvSpPr/>
          <p:nvPr/>
        </p:nvSpPr>
        <p:spPr>
          <a:xfrm>
            <a:off x="4958005" y="7758835"/>
            <a:ext cx="1607115" cy="1063618"/>
          </a:xfrm>
          <a:custGeom>
            <a:avLst/>
            <a:gdLst/>
            <a:ahLst/>
            <a:cxnLst/>
            <a:rect l="l" t="t" r="r" b="b"/>
            <a:pathLst>
              <a:path w="1607115" h="1063618">
                <a:moveTo>
                  <a:pt x="0" y="0"/>
                </a:moveTo>
                <a:lnTo>
                  <a:pt x="1607116" y="0"/>
                </a:lnTo>
                <a:lnTo>
                  <a:pt x="1607116" y="1063618"/>
                </a:lnTo>
                <a:lnTo>
                  <a:pt x="0" y="1063618"/>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268475" y="1770219"/>
            <a:ext cx="6278182" cy="1706539"/>
            <a:chOff x="0" y="0"/>
            <a:chExt cx="1653513" cy="449459"/>
          </a:xfrm>
        </p:grpSpPr>
        <p:sp>
          <p:nvSpPr>
            <p:cNvPr id="19" name="Freeform 19"/>
            <p:cNvSpPr/>
            <p:nvPr/>
          </p:nvSpPr>
          <p:spPr>
            <a:xfrm>
              <a:off x="0" y="0"/>
              <a:ext cx="1653513" cy="449459"/>
            </a:xfrm>
            <a:custGeom>
              <a:avLst/>
              <a:gdLst/>
              <a:ahLst/>
              <a:cxnLst/>
              <a:rect l="l" t="t" r="r" b="b"/>
              <a:pathLst>
                <a:path w="1653513" h="449459">
                  <a:moveTo>
                    <a:pt x="123315" y="0"/>
                  </a:moveTo>
                  <a:lnTo>
                    <a:pt x="1530198" y="0"/>
                  </a:lnTo>
                  <a:cubicBezTo>
                    <a:pt x="1598303" y="0"/>
                    <a:pt x="1653513" y="55210"/>
                    <a:pt x="1653513" y="123315"/>
                  </a:cubicBezTo>
                  <a:lnTo>
                    <a:pt x="1653513" y="326144"/>
                  </a:lnTo>
                  <a:cubicBezTo>
                    <a:pt x="1653513" y="394249"/>
                    <a:pt x="1598303" y="449459"/>
                    <a:pt x="1530198" y="449459"/>
                  </a:cubicBezTo>
                  <a:lnTo>
                    <a:pt x="123315" y="449459"/>
                  </a:lnTo>
                  <a:cubicBezTo>
                    <a:pt x="55210" y="449459"/>
                    <a:pt x="0" y="394249"/>
                    <a:pt x="0" y="326144"/>
                  </a:cubicBezTo>
                  <a:lnTo>
                    <a:pt x="0" y="123315"/>
                  </a:lnTo>
                  <a:cubicBezTo>
                    <a:pt x="0" y="55210"/>
                    <a:pt x="55210" y="0"/>
                    <a:pt x="123315" y="0"/>
                  </a:cubicBezTo>
                  <a:close/>
                </a:path>
              </a:pathLst>
            </a:custGeom>
            <a:solidFill>
              <a:srgbClr val="E8DB78"/>
            </a:solidFill>
          </p:spPr>
        </p:sp>
        <p:sp>
          <p:nvSpPr>
            <p:cNvPr id="20" name="TextBox 20"/>
            <p:cNvSpPr txBox="1"/>
            <p:nvPr/>
          </p:nvSpPr>
          <p:spPr>
            <a:xfrm>
              <a:off x="0" y="-38100"/>
              <a:ext cx="1653513" cy="487559"/>
            </a:xfrm>
            <a:prstGeom prst="rect">
              <a:avLst/>
            </a:prstGeom>
          </p:spPr>
          <p:txBody>
            <a:bodyPr lIns="50800" tIns="50800" rIns="50800" bIns="50800" rtlCol="0" anchor="ctr"/>
            <a:lstStyle/>
            <a:p>
              <a:pPr algn="ctr">
                <a:lnSpc>
                  <a:spcPts val="2660"/>
                </a:lnSpc>
                <a:spcBef>
                  <a:spcPct val="0"/>
                </a:spcBef>
              </a:pPr>
            </a:p>
          </p:txBody>
        </p:sp>
      </p:grpSp>
      <p:sp>
        <p:nvSpPr>
          <p:cNvPr id="21" name="Freeform 21"/>
          <p:cNvSpPr/>
          <p:nvPr/>
        </p:nvSpPr>
        <p:spPr>
          <a:xfrm>
            <a:off x="-741855" y="1215887"/>
            <a:ext cx="9600833" cy="7855227"/>
          </a:xfrm>
          <a:custGeom>
            <a:avLst/>
            <a:gdLst/>
            <a:ahLst/>
            <a:cxnLst/>
            <a:rect l="l" t="t" r="r" b="b"/>
            <a:pathLst>
              <a:path w="9600833" h="7855227">
                <a:moveTo>
                  <a:pt x="0" y="0"/>
                </a:moveTo>
                <a:lnTo>
                  <a:pt x="9600833" y="0"/>
                </a:lnTo>
                <a:lnTo>
                  <a:pt x="9600833" y="7855226"/>
                </a:lnTo>
                <a:lnTo>
                  <a:pt x="0" y="7855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9858443" y="3751118"/>
            <a:ext cx="7098244" cy="4603744"/>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What Makes Up “Culture”?</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TextBox 23"/>
          <p:cNvSpPr txBox="1"/>
          <p:nvPr/>
        </p:nvSpPr>
        <p:spPr>
          <a:xfrm>
            <a:off x="10785197" y="1731314"/>
            <a:ext cx="5244737" cy="1546224"/>
          </a:xfrm>
          <a:prstGeom prst="rect">
            <a:avLst/>
          </a:prstGeom>
        </p:spPr>
        <p:txBody>
          <a:bodyPr lIns="0" tIns="0" rIns="0" bIns="0" rtlCol="0" anchor="t">
            <a:spAutoFit/>
          </a:bodyPr>
          <a:lstStyle/>
          <a:p>
            <a:pPr algn="ctr">
              <a:lnSpc>
                <a:spcPts val="560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CLASS DISCUSSION</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5 MINUTES</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sp>
        <p:nvSpPr>
          <p:cNvPr id="18" name="Freeform 18"/>
          <p:cNvSpPr/>
          <p:nvPr/>
        </p:nvSpPr>
        <p:spPr>
          <a:xfrm rot="-221456">
            <a:off x="5973584" y="3096817"/>
            <a:ext cx="6340831" cy="3899611"/>
          </a:xfrm>
          <a:custGeom>
            <a:avLst/>
            <a:gdLst/>
            <a:ahLst/>
            <a:cxnLst/>
            <a:rect l="l" t="t" r="r" b="b"/>
            <a:pathLst>
              <a:path w="6340831" h="3899611">
                <a:moveTo>
                  <a:pt x="0" y="0"/>
                </a:moveTo>
                <a:lnTo>
                  <a:pt x="6340832" y="0"/>
                </a:lnTo>
                <a:lnTo>
                  <a:pt x="6340832" y="3899611"/>
                </a:lnTo>
                <a:lnTo>
                  <a:pt x="0" y="3899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8802838" flipV="1">
            <a:off x="5856963" y="2506920"/>
            <a:ext cx="1754389" cy="532896"/>
          </a:xfrm>
          <a:custGeom>
            <a:avLst/>
            <a:gdLst/>
            <a:ahLst/>
            <a:cxnLst/>
            <a:rect l="l" t="t" r="r" b="b"/>
            <a:pathLst>
              <a:path w="1754389" h="532896">
                <a:moveTo>
                  <a:pt x="0" y="532896"/>
                </a:moveTo>
                <a:lnTo>
                  <a:pt x="1754388" y="532896"/>
                </a:lnTo>
                <a:lnTo>
                  <a:pt x="1754388" y="0"/>
                </a:lnTo>
                <a:lnTo>
                  <a:pt x="0" y="0"/>
                </a:lnTo>
                <a:lnTo>
                  <a:pt x="0" y="532896"/>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8828029">
            <a:off x="5750704" y="6919963"/>
            <a:ext cx="1150997" cy="276239"/>
          </a:xfrm>
          <a:custGeom>
            <a:avLst/>
            <a:gdLst/>
            <a:ahLst/>
            <a:cxnLst/>
            <a:rect l="l" t="t" r="r" b="b"/>
            <a:pathLst>
              <a:path w="1150997" h="276239">
                <a:moveTo>
                  <a:pt x="0" y="0"/>
                </a:moveTo>
                <a:lnTo>
                  <a:pt x="1150998" y="0"/>
                </a:lnTo>
                <a:lnTo>
                  <a:pt x="1150998" y="276239"/>
                </a:lnTo>
                <a:lnTo>
                  <a:pt x="0" y="2762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12455664" y="4874974"/>
            <a:ext cx="1641812" cy="396313"/>
          </a:xfrm>
          <a:custGeom>
            <a:avLst/>
            <a:gdLst/>
            <a:ahLst/>
            <a:cxnLst/>
            <a:rect l="l" t="t" r="r" b="b"/>
            <a:pathLst>
              <a:path w="1641812" h="396313">
                <a:moveTo>
                  <a:pt x="0" y="0"/>
                </a:moveTo>
                <a:lnTo>
                  <a:pt x="1641812" y="0"/>
                </a:lnTo>
                <a:lnTo>
                  <a:pt x="1641812" y="396313"/>
                </a:lnTo>
                <a:lnTo>
                  <a:pt x="0" y="396313"/>
                </a:lnTo>
                <a:lnTo>
                  <a:pt x="0" y="0"/>
                </a:lnTo>
                <a:close/>
              </a:path>
            </a:pathLst>
          </a:custGeom>
          <a:blipFill>
            <a:blip r:embed="rId9">
              <a:extLst>
                <a:ext uri="{96DAC541-7B7A-43D3-8B79-37D633B846F1}">
                  <asvg:svgBlip xmlns:asvg="http://schemas.microsoft.com/office/drawing/2016/SVG/main" r:embed="rId10"/>
                </a:ext>
              </a:extLst>
            </a:blip>
            <a:stretch>
              <a:fillRect l="-9101"/>
            </a:stretch>
          </a:blipFill>
        </p:spPr>
      </p:sp>
      <p:sp>
        <p:nvSpPr>
          <p:cNvPr id="22" name="Freeform 22"/>
          <p:cNvSpPr/>
          <p:nvPr/>
        </p:nvSpPr>
        <p:spPr>
          <a:xfrm rot="10658479">
            <a:off x="4193978" y="4711326"/>
            <a:ext cx="1653210" cy="396313"/>
          </a:xfrm>
          <a:custGeom>
            <a:avLst/>
            <a:gdLst/>
            <a:ahLst/>
            <a:cxnLst/>
            <a:rect l="l" t="t" r="r" b="b"/>
            <a:pathLst>
              <a:path w="1653210" h="396313">
                <a:moveTo>
                  <a:pt x="0" y="0"/>
                </a:moveTo>
                <a:lnTo>
                  <a:pt x="1653210" y="0"/>
                </a:lnTo>
                <a:lnTo>
                  <a:pt x="1653210" y="396313"/>
                </a:lnTo>
                <a:lnTo>
                  <a:pt x="0" y="396313"/>
                </a:lnTo>
                <a:lnTo>
                  <a:pt x="0" y="0"/>
                </a:lnTo>
                <a:close/>
              </a:path>
            </a:pathLst>
          </a:custGeom>
          <a:blipFill>
            <a:blip r:embed="rId9">
              <a:extLst>
                <a:ext uri="{96DAC541-7B7A-43D3-8B79-37D633B846F1}">
                  <asvg:svgBlip xmlns:asvg="http://schemas.microsoft.com/office/drawing/2016/SVG/main" r:embed="rId10"/>
                </a:ext>
              </a:extLst>
            </a:blip>
            <a:stretch>
              <a:fillRect l="-8349"/>
            </a:stretch>
          </a:blipFill>
        </p:spPr>
      </p:sp>
      <p:sp>
        <p:nvSpPr>
          <p:cNvPr id="23" name="TextBox 23"/>
          <p:cNvSpPr txBox="1"/>
          <p:nvPr/>
        </p:nvSpPr>
        <p:spPr>
          <a:xfrm>
            <a:off x="6584942" y="4162385"/>
            <a:ext cx="5118117" cy="1730374"/>
          </a:xfrm>
          <a:prstGeom prst="rect">
            <a:avLst/>
          </a:prstGeom>
        </p:spPr>
        <p:txBody>
          <a:bodyPr lIns="0" tIns="0" rIns="0" bIns="0" rtlCol="0" anchor="t">
            <a:spAutoFit/>
          </a:bodyPr>
          <a:lstStyle/>
          <a:p>
            <a:pPr algn="ctr">
              <a:lnSpc>
                <a:spcPts val="10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Culture</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4" name="Freeform 24"/>
          <p:cNvSpPr/>
          <p:nvPr/>
        </p:nvSpPr>
        <p:spPr>
          <a:xfrm rot="4168654" flipV="1">
            <a:off x="9794983" y="7117041"/>
            <a:ext cx="1587363" cy="649081"/>
          </a:xfrm>
          <a:custGeom>
            <a:avLst/>
            <a:gdLst/>
            <a:ahLst/>
            <a:cxnLst/>
            <a:rect l="l" t="t" r="r" b="b"/>
            <a:pathLst>
              <a:path w="1587363" h="649081">
                <a:moveTo>
                  <a:pt x="0" y="649081"/>
                </a:moveTo>
                <a:lnTo>
                  <a:pt x="1587364" y="649081"/>
                </a:lnTo>
                <a:lnTo>
                  <a:pt x="1587364" y="0"/>
                </a:lnTo>
                <a:lnTo>
                  <a:pt x="0" y="0"/>
                </a:lnTo>
                <a:lnTo>
                  <a:pt x="0" y="649081"/>
                </a:lnTo>
                <a:close/>
              </a:path>
            </a:pathLst>
          </a:custGeom>
          <a:blipFill>
            <a:blip r:embed="rId11">
              <a:extLst>
                <a:ext uri="{96DAC541-7B7A-43D3-8B79-37D633B846F1}">
                  <asvg:svgBlip xmlns:asvg="http://schemas.microsoft.com/office/drawing/2016/SVG/main" r:embed="rId12"/>
                </a:ext>
              </a:extLst>
            </a:blip>
            <a:stretch>
              <a:fillRect l="-27782"/>
            </a:stretch>
          </a:blipFill>
        </p:spPr>
      </p:sp>
      <p:sp>
        <p:nvSpPr>
          <p:cNvPr id="25" name="Freeform 25"/>
          <p:cNvSpPr/>
          <p:nvPr/>
        </p:nvSpPr>
        <p:spPr>
          <a:xfrm rot="6578805" flipV="1">
            <a:off x="7264889" y="7283925"/>
            <a:ext cx="1269945" cy="441634"/>
          </a:xfrm>
          <a:custGeom>
            <a:avLst/>
            <a:gdLst/>
            <a:ahLst/>
            <a:cxnLst/>
            <a:rect l="l" t="t" r="r" b="b"/>
            <a:pathLst>
              <a:path w="1269945" h="441634">
                <a:moveTo>
                  <a:pt x="0" y="441634"/>
                </a:moveTo>
                <a:lnTo>
                  <a:pt x="1269945" y="441634"/>
                </a:lnTo>
                <a:lnTo>
                  <a:pt x="1269945" y="0"/>
                </a:lnTo>
                <a:lnTo>
                  <a:pt x="0" y="0"/>
                </a:lnTo>
                <a:lnTo>
                  <a:pt x="0" y="441634"/>
                </a:lnTo>
                <a:close/>
              </a:path>
            </a:pathLst>
          </a:custGeom>
          <a:blipFill>
            <a:blip r:embed="rId5">
              <a:extLst>
                <a:ext uri="{96DAC541-7B7A-43D3-8B79-37D633B846F1}">
                  <asvg:svgBlip xmlns:asvg="http://schemas.microsoft.com/office/drawing/2016/SVG/main" r:embed="rId6"/>
                </a:ext>
              </a:extLst>
            </a:blip>
            <a:stretch>
              <a:fillRect l="-14488"/>
            </a:stretch>
          </a:blipFill>
        </p:spPr>
      </p:sp>
      <p:sp>
        <p:nvSpPr>
          <p:cNvPr id="26" name="TextBox 26"/>
          <p:cNvSpPr txBox="1"/>
          <p:nvPr/>
        </p:nvSpPr>
        <p:spPr>
          <a:xfrm>
            <a:off x="12648899" y="2001844"/>
            <a:ext cx="2904225" cy="771524"/>
          </a:xfrm>
          <a:prstGeom prst="rect">
            <a:avLst/>
          </a:prstGeom>
        </p:spPr>
        <p:txBody>
          <a:bodyPr lIns="0" tIns="0" rIns="0" bIns="0" rtlCol="0" anchor="t">
            <a:spAutoFit/>
          </a:bodyPr>
          <a:lstStyle/>
          <a:p>
            <a:pPr algn="l">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Ethnicity</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27" name="TextBox 27"/>
          <p:cNvSpPr txBox="1"/>
          <p:nvPr/>
        </p:nvSpPr>
        <p:spPr>
          <a:xfrm>
            <a:off x="2734877" y="2001844"/>
            <a:ext cx="2904225" cy="771524"/>
          </a:xfrm>
          <a:prstGeom prst="rect">
            <a:avLst/>
          </a:prstGeom>
        </p:spPr>
        <p:txBody>
          <a:bodyPr lIns="0" tIns="0" rIns="0" bIns="0" rtlCol="0" anchor="t">
            <a:spAutoFit/>
          </a:bodyPr>
          <a:lstStyle/>
          <a:p>
            <a:pPr algn="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Religion</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28" name="TextBox 28"/>
          <p:cNvSpPr txBox="1"/>
          <p:nvPr/>
        </p:nvSpPr>
        <p:spPr>
          <a:xfrm>
            <a:off x="12648899" y="7224627"/>
            <a:ext cx="2904225" cy="771524"/>
          </a:xfrm>
          <a:prstGeom prst="rect">
            <a:avLst/>
          </a:prstGeom>
        </p:spPr>
        <p:txBody>
          <a:bodyPr lIns="0" tIns="0" rIns="0" bIns="0" rtlCol="0" anchor="t">
            <a:spAutoFit/>
          </a:bodyPr>
          <a:lstStyle/>
          <a:p>
            <a:pPr algn="l">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Disability</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29" name="TextBox 29"/>
          <p:cNvSpPr txBox="1"/>
          <p:nvPr/>
        </p:nvSpPr>
        <p:spPr>
          <a:xfrm>
            <a:off x="2734411" y="7224627"/>
            <a:ext cx="2904225" cy="771524"/>
          </a:xfrm>
          <a:prstGeom prst="rect">
            <a:avLst/>
          </a:prstGeom>
        </p:spPr>
        <p:txBody>
          <a:bodyPr lIns="0" tIns="0" rIns="0" bIns="0" rtlCol="0" anchor="t">
            <a:spAutoFit/>
          </a:bodyPr>
          <a:lstStyle/>
          <a:p>
            <a:pPr algn="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Sexuality</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0" name="TextBox 30"/>
          <p:cNvSpPr txBox="1"/>
          <p:nvPr/>
        </p:nvSpPr>
        <p:spPr>
          <a:xfrm>
            <a:off x="1028700" y="4613235"/>
            <a:ext cx="2904225" cy="771524"/>
          </a:xfrm>
          <a:prstGeom prst="rect">
            <a:avLst/>
          </a:prstGeom>
        </p:spPr>
        <p:txBody>
          <a:bodyPr lIns="0" tIns="0" rIns="0" bIns="0" rtlCol="0" anchor="t">
            <a:spAutoFit/>
          </a:bodyPr>
          <a:lstStyle/>
          <a:p>
            <a:pPr algn="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Youth</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1" name="TextBox 31"/>
          <p:cNvSpPr txBox="1"/>
          <p:nvPr/>
        </p:nvSpPr>
        <p:spPr>
          <a:xfrm>
            <a:off x="14355075" y="4613235"/>
            <a:ext cx="2904225" cy="771524"/>
          </a:xfrm>
          <a:prstGeom prst="rect">
            <a:avLst/>
          </a:prstGeom>
        </p:spPr>
        <p:txBody>
          <a:bodyPr lIns="0" tIns="0" rIns="0" bIns="0" rtlCol="0" anchor="t">
            <a:spAutoFit/>
          </a:bodyPr>
          <a:lstStyle/>
          <a:p>
            <a:pPr algn="l">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Gender</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2" name="TextBox 32"/>
          <p:cNvSpPr txBox="1"/>
          <p:nvPr/>
        </p:nvSpPr>
        <p:spPr>
          <a:xfrm>
            <a:off x="7440309" y="1030327"/>
            <a:ext cx="3407382" cy="771524"/>
          </a:xfrm>
          <a:prstGeom prst="rect">
            <a:avLst/>
          </a:prstGeom>
        </p:spPr>
        <p:txBody>
          <a:bodyPr lIns="0" tIns="0" rIns="0" bIns="0" rtlCol="0" anchor="t">
            <a:spAutoFit/>
          </a:bodyPr>
          <a:lstStyle/>
          <a:p>
            <a:pPr algn="ct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Social Class</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3" name="TextBox 33"/>
          <p:cNvSpPr txBox="1"/>
          <p:nvPr/>
        </p:nvSpPr>
        <p:spPr>
          <a:xfrm>
            <a:off x="9529133" y="8389898"/>
            <a:ext cx="2904225" cy="771524"/>
          </a:xfrm>
          <a:prstGeom prst="rect">
            <a:avLst/>
          </a:prstGeom>
        </p:spPr>
        <p:txBody>
          <a:bodyPr lIns="0" tIns="0" rIns="0" bIns="0" rtlCol="0" anchor="t">
            <a:spAutoFit/>
          </a:bodyPr>
          <a:lstStyle/>
          <a:p>
            <a:pPr algn="ct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Age</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4" name="TextBox 34"/>
          <p:cNvSpPr txBox="1"/>
          <p:nvPr/>
        </p:nvSpPr>
        <p:spPr>
          <a:xfrm>
            <a:off x="6411928" y="8389898"/>
            <a:ext cx="2904225" cy="771524"/>
          </a:xfrm>
          <a:prstGeom prst="rect">
            <a:avLst/>
          </a:prstGeom>
        </p:spPr>
        <p:txBody>
          <a:bodyPr lIns="0" tIns="0" rIns="0" bIns="0" rtlCol="0" anchor="t">
            <a:spAutoFit/>
          </a:bodyPr>
          <a:lstStyle/>
          <a:p>
            <a:pPr algn="ctr">
              <a:lnSpc>
                <a:spcPts val="4500"/>
              </a:lnSpc>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Work</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35" name="Freeform 35"/>
          <p:cNvSpPr/>
          <p:nvPr/>
        </p:nvSpPr>
        <p:spPr>
          <a:xfrm rot="2500064" flipV="1">
            <a:off x="11621907" y="6553534"/>
            <a:ext cx="1150997" cy="276239"/>
          </a:xfrm>
          <a:custGeom>
            <a:avLst/>
            <a:gdLst/>
            <a:ahLst/>
            <a:cxnLst/>
            <a:rect l="l" t="t" r="r" b="b"/>
            <a:pathLst>
              <a:path w="1150997" h="276239">
                <a:moveTo>
                  <a:pt x="0" y="276239"/>
                </a:moveTo>
                <a:lnTo>
                  <a:pt x="1150998" y="276239"/>
                </a:lnTo>
                <a:lnTo>
                  <a:pt x="1150998" y="0"/>
                </a:lnTo>
                <a:lnTo>
                  <a:pt x="0" y="0"/>
                </a:lnTo>
                <a:lnTo>
                  <a:pt x="0" y="27623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rot="-4134500">
            <a:off x="8315294" y="2391990"/>
            <a:ext cx="1304265" cy="396313"/>
          </a:xfrm>
          <a:custGeom>
            <a:avLst/>
            <a:gdLst/>
            <a:ahLst/>
            <a:cxnLst/>
            <a:rect l="l" t="t" r="r" b="b"/>
            <a:pathLst>
              <a:path w="1304265" h="396313">
                <a:moveTo>
                  <a:pt x="0" y="0"/>
                </a:moveTo>
                <a:lnTo>
                  <a:pt x="1304265" y="0"/>
                </a:lnTo>
                <a:lnTo>
                  <a:pt x="1304265" y="396314"/>
                </a:lnTo>
                <a:lnTo>
                  <a:pt x="0" y="396314"/>
                </a:lnTo>
                <a:lnTo>
                  <a:pt x="0" y="0"/>
                </a:lnTo>
                <a:close/>
              </a:path>
            </a:pathLst>
          </a:custGeom>
          <a:blipFill>
            <a:blip r:embed="rId9">
              <a:extLst>
                <a:ext uri="{96DAC541-7B7A-43D3-8B79-37D633B846F1}">
                  <asvg:svgBlip xmlns:asvg="http://schemas.microsoft.com/office/drawing/2016/SVG/main" r:embed="rId10"/>
                </a:ext>
              </a:extLst>
            </a:blip>
            <a:stretch>
              <a:fillRect l="-37337"/>
            </a:stretch>
          </a:blipFill>
        </p:spPr>
      </p:sp>
      <p:sp>
        <p:nvSpPr>
          <p:cNvPr id="37" name="Freeform 37"/>
          <p:cNvSpPr/>
          <p:nvPr/>
        </p:nvSpPr>
        <p:spPr>
          <a:xfrm rot="-1220391" flipV="1">
            <a:off x="10744546" y="2560633"/>
            <a:ext cx="1767013" cy="649081"/>
          </a:xfrm>
          <a:custGeom>
            <a:avLst/>
            <a:gdLst/>
            <a:ahLst/>
            <a:cxnLst/>
            <a:rect l="l" t="t" r="r" b="b"/>
            <a:pathLst>
              <a:path w="1767013" h="649081">
                <a:moveTo>
                  <a:pt x="0" y="649080"/>
                </a:moveTo>
                <a:lnTo>
                  <a:pt x="1767013" y="649080"/>
                </a:lnTo>
                <a:lnTo>
                  <a:pt x="1767013" y="0"/>
                </a:lnTo>
                <a:lnTo>
                  <a:pt x="0" y="0"/>
                </a:lnTo>
                <a:lnTo>
                  <a:pt x="0" y="649080"/>
                </a:lnTo>
                <a:close/>
              </a:path>
            </a:pathLst>
          </a:custGeom>
          <a:blipFill>
            <a:blip r:embed="rId11">
              <a:extLst>
                <a:ext uri="{96DAC541-7B7A-43D3-8B79-37D633B846F1}">
                  <asvg:svgBlip xmlns:asvg="http://schemas.microsoft.com/office/drawing/2016/SVG/main" r:embed="rId12"/>
                </a:ext>
              </a:extLst>
            </a:blip>
            <a:stretch>
              <a:fillRect l="-14791"/>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9762658" y="2424269"/>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8FCACF"/>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8426582" y="3751118"/>
            <a:ext cx="8670793" cy="4603744"/>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What are Cultural Assumptions?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2" name="TextBox 22"/>
          <p:cNvSpPr txBox="1"/>
          <p:nvPr/>
        </p:nvSpPr>
        <p:spPr>
          <a:xfrm>
            <a:off x="10139610" y="2440441"/>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LET’S DEFINE IT!</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Freeform 23"/>
          <p:cNvSpPr/>
          <p:nvPr/>
        </p:nvSpPr>
        <p:spPr>
          <a:xfrm>
            <a:off x="-2368121" y="1130019"/>
            <a:ext cx="10315020" cy="8026961"/>
          </a:xfrm>
          <a:custGeom>
            <a:avLst/>
            <a:gdLst/>
            <a:ahLst/>
            <a:cxnLst/>
            <a:rect l="l" t="t" r="r" b="b"/>
            <a:pathLst>
              <a:path w="10315020" h="8026961">
                <a:moveTo>
                  <a:pt x="0" y="0"/>
                </a:moveTo>
                <a:lnTo>
                  <a:pt x="10315021" y="0"/>
                </a:lnTo>
                <a:lnTo>
                  <a:pt x="10315021" y="8026962"/>
                </a:lnTo>
                <a:lnTo>
                  <a:pt x="0" y="8026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441053" y="2127040"/>
            <a:ext cx="15634494" cy="5594445"/>
            <a:chOff x="0" y="0"/>
            <a:chExt cx="8855757" cy="3168829"/>
          </a:xfrm>
        </p:grpSpPr>
        <p:sp>
          <p:nvSpPr>
            <p:cNvPr id="19" name="Freeform 19"/>
            <p:cNvSpPr/>
            <p:nvPr/>
          </p:nvSpPr>
          <p:spPr>
            <a:xfrm>
              <a:off x="0" y="241"/>
              <a:ext cx="8851353" cy="3168595"/>
            </a:xfrm>
            <a:custGeom>
              <a:avLst/>
              <a:gdLst/>
              <a:ahLst/>
              <a:cxnLst/>
              <a:rect l="l" t="t" r="r" b="b"/>
              <a:pathLst>
                <a:path w="8851353" h="3168595">
                  <a:moveTo>
                    <a:pt x="8846949" y="1267787"/>
                  </a:moveTo>
                  <a:cubicBezTo>
                    <a:pt x="8846949" y="858345"/>
                    <a:pt x="8838142" y="448904"/>
                    <a:pt x="8807317" y="40703"/>
                  </a:cubicBezTo>
                  <a:cubicBezTo>
                    <a:pt x="8177593" y="41944"/>
                    <a:pt x="7543466" y="35740"/>
                    <a:pt x="6913743" y="28296"/>
                  </a:cubicBezTo>
                  <a:cubicBezTo>
                    <a:pt x="6239983" y="19611"/>
                    <a:pt x="5570627" y="9685"/>
                    <a:pt x="4896868" y="4722"/>
                  </a:cubicBezTo>
                  <a:cubicBezTo>
                    <a:pt x="4223108" y="-2781"/>
                    <a:pt x="3553752" y="-241"/>
                    <a:pt x="2879993" y="4722"/>
                  </a:cubicBezTo>
                  <a:cubicBezTo>
                    <a:pt x="1919995" y="12166"/>
                    <a:pt x="959997" y="8444"/>
                    <a:pt x="0" y="5963"/>
                  </a:cubicBezTo>
                  <a:cubicBezTo>
                    <a:pt x="0" y="201998"/>
                    <a:pt x="4404" y="398034"/>
                    <a:pt x="8807" y="594070"/>
                  </a:cubicBezTo>
                  <a:cubicBezTo>
                    <a:pt x="17615" y="1094085"/>
                    <a:pt x="35229" y="1595340"/>
                    <a:pt x="39633" y="2095355"/>
                  </a:cubicBezTo>
                  <a:cubicBezTo>
                    <a:pt x="44037" y="2439038"/>
                    <a:pt x="44037" y="2783962"/>
                    <a:pt x="44037" y="3127644"/>
                  </a:cubicBezTo>
                  <a:cubicBezTo>
                    <a:pt x="550457" y="3128885"/>
                    <a:pt x="1056878" y="3131366"/>
                    <a:pt x="1563299" y="3136329"/>
                  </a:cubicBezTo>
                  <a:cubicBezTo>
                    <a:pt x="1796692" y="3138811"/>
                    <a:pt x="2025683" y="3141292"/>
                    <a:pt x="2259077" y="3143774"/>
                  </a:cubicBezTo>
                  <a:cubicBezTo>
                    <a:pt x="2932836" y="3143774"/>
                    <a:pt x="3602193" y="3158663"/>
                    <a:pt x="4275952" y="3166107"/>
                  </a:cubicBezTo>
                  <a:cubicBezTo>
                    <a:pt x="5002556" y="3173668"/>
                    <a:pt x="5733563" y="3162385"/>
                    <a:pt x="6460167" y="3153699"/>
                  </a:cubicBezTo>
                  <a:cubicBezTo>
                    <a:pt x="7257229" y="3143774"/>
                    <a:pt x="8054291" y="3131366"/>
                    <a:pt x="8851353" y="3128885"/>
                  </a:cubicBezTo>
                  <a:cubicBezTo>
                    <a:pt x="8842546" y="3006052"/>
                    <a:pt x="8829335" y="2883220"/>
                    <a:pt x="8833738" y="2760388"/>
                  </a:cubicBezTo>
                  <a:cubicBezTo>
                    <a:pt x="8838142" y="2262854"/>
                    <a:pt x="8846949" y="1765321"/>
                    <a:pt x="8846949" y="1267787"/>
                  </a:cubicBezTo>
                  <a:close/>
                </a:path>
              </a:pathLst>
            </a:custGeom>
            <a:solidFill>
              <a:srgbClr val="F5ECE5"/>
            </a:solidFill>
            <a:ln w="12700" cap="sq">
              <a:solidFill>
                <a:srgbClr val="000000"/>
              </a:solidFill>
              <a:prstDash val="solid"/>
              <a:miter/>
            </a:ln>
          </p:spPr>
        </p:sp>
      </p:grpSp>
      <p:sp>
        <p:nvSpPr>
          <p:cNvPr id="20" name="TextBox 20"/>
          <p:cNvSpPr txBox="1"/>
          <p:nvPr/>
        </p:nvSpPr>
        <p:spPr>
          <a:xfrm>
            <a:off x="1619484" y="2398356"/>
            <a:ext cx="15049032" cy="4926369"/>
          </a:xfrm>
          <a:prstGeom prst="rect">
            <a:avLst/>
          </a:prstGeom>
        </p:spPr>
        <p:txBody>
          <a:bodyPr lIns="0" tIns="0" rIns="0" bIns="0" rtlCol="0" anchor="t">
            <a:spAutoFit/>
          </a:bodyPr>
          <a:lstStyle/>
          <a:p>
            <a:pPr algn="ctr">
              <a:lnSpc>
                <a:spcPts val="5330"/>
              </a:lnSpc>
            </a:pPr>
            <a:r>
              <a:rPr lang="en-US" sz="4515"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a:t>
            </a:r>
            <a:r>
              <a:rPr lang="en-US" sz="4515"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ultural assumptions are ideas, beliefs or attitudes about such things as gender, religion, ethnicity, youth, age, disability, sexuality, social class and work that are taken for granted as being part of the fabric of the social practices of a particular culture. Cultural assumptions underpin texts and can be used to position audiences.</a:t>
            </a:r>
            <a:endParaRPr lang="en-US" sz="4515"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1" name="TextBox 21"/>
          <p:cNvSpPr txBox="1"/>
          <p:nvPr/>
        </p:nvSpPr>
        <p:spPr>
          <a:xfrm>
            <a:off x="1316521" y="304591"/>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Cultural Assumptions</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301195" y="3135940"/>
            <a:ext cx="11851995" cy="5724709"/>
            <a:chOff x="0" y="0"/>
            <a:chExt cx="6524930" cy="3151649"/>
          </a:xfrm>
        </p:grpSpPr>
        <p:sp>
          <p:nvSpPr>
            <p:cNvPr id="19" name="Freeform 19"/>
            <p:cNvSpPr/>
            <p:nvPr/>
          </p:nvSpPr>
          <p:spPr>
            <a:xfrm>
              <a:off x="0" y="234"/>
              <a:ext cx="6521686" cy="3151432"/>
            </a:xfrm>
            <a:custGeom>
              <a:avLst/>
              <a:gdLst/>
              <a:ahLst/>
              <a:cxnLst/>
              <a:rect l="l" t="t" r="r" b="b"/>
              <a:pathLst>
                <a:path w="6521686" h="3151432">
                  <a:moveTo>
                    <a:pt x="6518441" y="1260919"/>
                  </a:moveTo>
                  <a:cubicBezTo>
                    <a:pt x="6518441" y="853697"/>
                    <a:pt x="6511952" y="446476"/>
                    <a:pt x="6489240" y="40488"/>
                  </a:cubicBezTo>
                  <a:cubicBezTo>
                    <a:pt x="6025259" y="41722"/>
                    <a:pt x="5558033" y="35552"/>
                    <a:pt x="5094053" y="28148"/>
                  </a:cubicBezTo>
                  <a:cubicBezTo>
                    <a:pt x="4597626" y="19510"/>
                    <a:pt x="4104444" y="9638"/>
                    <a:pt x="3608017" y="4702"/>
                  </a:cubicBezTo>
                  <a:cubicBezTo>
                    <a:pt x="3111590" y="-2774"/>
                    <a:pt x="2618408" y="-234"/>
                    <a:pt x="2121981" y="4702"/>
                  </a:cubicBezTo>
                  <a:cubicBezTo>
                    <a:pt x="1414654" y="12106"/>
                    <a:pt x="707327" y="8404"/>
                    <a:pt x="0" y="5936"/>
                  </a:cubicBezTo>
                  <a:cubicBezTo>
                    <a:pt x="0" y="200909"/>
                    <a:pt x="3245" y="395882"/>
                    <a:pt x="6489" y="590854"/>
                  </a:cubicBezTo>
                  <a:cubicBezTo>
                    <a:pt x="12978" y="1088158"/>
                    <a:pt x="25957" y="1586696"/>
                    <a:pt x="29202" y="2084001"/>
                  </a:cubicBezTo>
                  <a:cubicBezTo>
                    <a:pt x="32446" y="2425820"/>
                    <a:pt x="32446" y="2768873"/>
                    <a:pt x="32446" y="3110693"/>
                  </a:cubicBezTo>
                  <a:cubicBezTo>
                    <a:pt x="405577" y="3111926"/>
                    <a:pt x="778709" y="3114394"/>
                    <a:pt x="1151840" y="3119331"/>
                  </a:cubicBezTo>
                  <a:cubicBezTo>
                    <a:pt x="1323805" y="3121798"/>
                    <a:pt x="1492525" y="3124267"/>
                    <a:pt x="1664490" y="3126735"/>
                  </a:cubicBezTo>
                  <a:cubicBezTo>
                    <a:pt x="2160917" y="3126735"/>
                    <a:pt x="2654099" y="3141543"/>
                    <a:pt x="3150526" y="3148947"/>
                  </a:cubicBezTo>
                  <a:cubicBezTo>
                    <a:pt x="3685888" y="3156495"/>
                    <a:pt x="4224495" y="3145245"/>
                    <a:pt x="4759857" y="3136607"/>
                  </a:cubicBezTo>
                  <a:cubicBezTo>
                    <a:pt x="5347133" y="3126735"/>
                    <a:pt x="5934409" y="3114394"/>
                    <a:pt x="6521686" y="3111926"/>
                  </a:cubicBezTo>
                  <a:cubicBezTo>
                    <a:pt x="6515197" y="2989760"/>
                    <a:pt x="6505463" y="2867593"/>
                    <a:pt x="6508707" y="2745427"/>
                  </a:cubicBezTo>
                  <a:cubicBezTo>
                    <a:pt x="6511952" y="2250591"/>
                    <a:pt x="6518441" y="1755755"/>
                    <a:pt x="6518441" y="1260919"/>
                  </a:cubicBezTo>
                  <a:close/>
                </a:path>
              </a:pathLst>
            </a:custGeom>
            <a:solidFill>
              <a:srgbClr val="F5ECE5"/>
            </a:solidFill>
            <a:ln w="12700" cap="sq">
              <a:solidFill>
                <a:srgbClr val="000000"/>
              </a:solidFill>
              <a:prstDash val="solid"/>
              <a:miter/>
            </a:ln>
          </p:spPr>
        </p:sp>
      </p:grpSp>
      <p:sp>
        <p:nvSpPr>
          <p:cNvPr id="20" name="Freeform 20"/>
          <p:cNvSpPr/>
          <p:nvPr/>
        </p:nvSpPr>
        <p:spPr>
          <a:xfrm flipH="1">
            <a:off x="12860205" y="1028700"/>
            <a:ext cx="4399095" cy="8229600"/>
          </a:xfrm>
          <a:custGeom>
            <a:avLst/>
            <a:gdLst/>
            <a:ahLst/>
            <a:cxnLst/>
            <a:rect l="l" t="t" r="r" b="b"/>
            <a:pathLst>
              <a:path w="4399095" h="8229600">
                <a:moveTo>
                  <a:pt x="4399095" y="0"/>
                </a:moveTo>
                <a:lnTo>
                  <a:pt x="0" y="0"/>
                </a:lnTo>
                <a:lnTo>
                  <a:pt x="0" y="8229600"/>
                </a:lnTo>
                <a:lnTo>
                  <a:pt x="4399095" y="8229600"/>
                </a:lnTo>
                <a:lnTo>
                  <a:pt x="439909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1028700" y="90570"/>
            <a:ext cx="11124491" cy="3213094"/>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Why Are They Important?</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2" name="TextBox 22"/>
          <p:cNvSpPr txBox="1"/>
          <p:nvPr/>
        </p:nvSpPr>
        <p:spPr>
          <a:xfrm>
            <a:off x="450683" y="3468589"/>
            <a:ext cx="11553020" cy="4887961"/>
          </a:xfrm>
          <a:prstGeom prst="rect">
            <a:avLst/>
          </a:prstGeom>
        </p:spPr>
        <p:txBody>
          <a:bodyPr lIns="0" tIns="0" rIns="0" bIns="0" rtlCol="0" anchor="t">
            <a:spAutoFit/>
          </a:bodyPr>
          <a:lstStyle/>
          <a:p>
            <a:pPr algn="ctr">
              <a:lnSpc>
                <a:spcPts val="5360"/>
              </a:lnSpc>
            </a:pPr>
            <a:r>
              <a:rPr lang="en-US" sz="4545">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C</a:t>
            </a:r>
            <a:r>
              <a:rPr lang="en-US" sz="4545">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ultural assumptions are a critical element in most senior English analytical and creative tasks. They shape how we create, interpret and analyse texts. They are embedded in plot, language, characterisation, values, and overall structure of texts.</a:t>
            </a:r>
            <a:endParaRPr lang="en-US" sz="4545">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9924583" y="1692428"/>
            <a:ext cx="5998642" cy="1035644"/>
            <a:chOff x="0" y="0"/>
            <a:chExt cx="1579889" cy="272762"/>
          </a:xfrm>
        </p:grpSpPr>
        <p:sp>
          <p:nvSpPr>
            <p:cNvPr id="19" name="Freeform 19"/>
            <p:cNvSpPr/>
            <p:nvPr/>
          </p:nvSpPr>
          <p:spPr>
            <a:xfrm>
              <a:off x="0" y="0"/>
              <a:ext cx="1579889" cy="272762"/>
            </a:xfrm>
            <a:custGeom>
              <a:avLst/>
              <a:gdLst/>
              <a:ahLst/>
              <a:cxnLst/>
              <a:rect l="l" t="t" r="r" b="b"/>
              <a:pathLst>
                <a:path w="1579889" h="272762">
                  <a:moveTo>
                    <a:pt x="129061" y="0"/>
                  </a:moveTo>
                  <a:lnTo>
                    <a:pt x="1450828" y="0"/>
                  </a:lnTo>
                  <a:cubicBezTo>
                    <a:pt x="1485057" y="0"/>
                    <a:pt x="1517884" y="13597"/>
                    <a:pt x="1542088" y="37801"/>
                  </a:cubicBezTo>
                  <a:cubicBezTo>
                    <a:pt x="1566292" y="62005"/>
                    <a:pt x="1579889" y="94832"/>
                    <a:pt x="1579889" y="129061"/>
                  </a:cubicBezTo>
                  <a:lnTo>
                    <a:pt x="1579889" y="143701"/>
                  </a:lnTo>
                  <a:cubicBezTo>
                    <a:pt x="1579889" y="214980"/>
                    <a:pt x="1522107" y="272762"/>
                    <a:pt x="1450828" y="272762"/>
                  </a:cubicBezTo>
                  <a:lnTo>
                    <a:pt x="129061" y="272762"/>
                  </a:lnTo>
                  <a:cubicBezTo>
                    <a:pt x="94832" y="272762"/>
                    <a:pt x="62005" y="259165"/>
                    <a:pt x="37801" y="234961"/>
                  </a:cubicBezTo>
                  <a:cubicBezTo>
                    <a:pt x="13597" y="210757"/>
                    <a:pt x="0" y="177930"/>
                    <a:pt x="0" y="143701"/>
                  </a:cubicBezTo>
                  <a:lnTo>
                    <a:pt x="0" y="129061"/>
                  </a:lnTo>
                  <a:cubicBezTo>
                    <a:pt x="0" y="94832"/>
                    <a:pt x="13597" y="62005"/>
                    <a:pt x="37801" y="37801"/>
                  </a:cubicBezTo>
                  <a:cubicBezTo>
                    <a:pt x="62005" y="13597"/>
                    <a:pt x="94832" y="0"/>
                    <a:pt x="129061" y="0"/>
                  </a:cubicBezTo>
                  <a:close/>
                </a:path>
              </a:pathLst>
            </a:custGeom>
            <a:solidFill>
              <a:srgbClr val="D4BBE1"/>
            </a:solidFill>
          </p:spPr>
        </p:sp>
        <p:sp>
          <p:nvSpPr>
            <p:cNvPr id="20" name="TextBox 20"/>
            <p:cNvSpPr txBox="1"/>
            <p:nvPr/>
          </p:nvSpPr>
          <p:spPr>
            <a:xfrm>
              <a:off x="0" y="-38100"/>
              <a:ext cx="1579889" cy="310862"/>
            </a:xfrm>
            <a:prstGeom prst="rect">
              <a:avLst/>
            </a:prstGeom>
          </p:spPr>
          <p:txBody>
            <a:bodyPr lIns="50800" tIns="50800" rIns="50800" bIns="50800" rtlCol="0" anchor="ctr"/>
            <a:lstStyle/>
            <a:p>
              <a:pPr algn="ctr">
                <a:lnSpc>
                  <a:spcPts val="2660"/>
                </a:lnSpc>
                <a:spcBef>
                  <a:spcPct val="0"/>
                </a:spcBef>
              </a:pPr>
            </a:p>
          </p:txBody>
        </p:sp>
      </p:grpSp>
      <p:sp>
        <p:nvSpPr>
          <p:cNvPr id="21" name="TextBox 21"/>
          <p:cNvSpPr txBox="1"/>
          <p:nvPr/>
        </p:nvSpPr>
        <p:spPr>
          <a:xfrm>
            <a:off x="8588507" y="3019278"/>
            <a:ext cx="8670793" cy="5994394"/>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Where Do Cultural Assumptions Come From?</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2" name="TextBox 22"/>
          <p:cNvSpPr txBox="1"/>
          <p:nvPr/>
        </p:nvSpPr>
        <p:spPr>
          <a:xfrm>
            <a:off x="10301535" y="1708601"/>
            <a:ext cx="5244737" cy="841374"/>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BRAINSTORM</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3" name="Freeform 23"/>
          <p:cNvSpPr/>
          <p:nvPr/>
        </p:nvSpPr>
        <p:spPr>
          <a:xfrm>
            <a:off x="-3354374" y="1028700"/>
            <a:ext cx="11488020" cy="8229600"/>
          </a:xfrm>
          <a:custGeom>
            <a:avLst/>
            <a:gdLst/>
            <a:ahLst/>
            <a:cxnLst/>
            <a:rect l="l" t="t" r="r" b="b"/>
            <a:pathLst>
              <a:path w="11488020" h="8229600">
                <a:moveTo>
                  <a:pt x="0" y="0"/>
                </a:moveTo>
                <a:lnTo>
                  <a:pt x="11488020" y="0"/>
                </a:lnTo>
                <a:lnTo>
                  <a:pt x="11488020"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CE5"/>
        </a:solidFill>
        <a:effectLst/>
      </p:bgPr>
    </p:bg>
    <p:spTree>
      <p:nvGrpSpPr>
        <p:cNvPr id="1" name=""/>
        <p:cNvGrpSpPr/>
        <p:nvPr/>
      </p:nvGrpSpPr>
      <p:grpSpPr>
        <a:xfrm>
          <a:off x="0" y="0"/>
          <a:ext cx="0" cy="0"/>
          <a:chOff x="0" y="0"/>
          <a:chExt cx="0" cy="0"/>
        </a:xfrm>
      </p:grpSpPr>
      <p:grpSp>
        <p:nvGrpSpPr>
          <p:cNvPr id="2" name="Group 2"/>
          <p:cNvGrpSpPr/>
          <p:nvPr/>
        </p:nvGrpSpPr>
        <p:grpSpPr>
          <a:xfrm rot="0">
            <a:off x="-852951" y="-1019758"/>
            <a:ext cx="19920530" cy="12289829"/>
            <a:chOff x="0" y="0"/>
            <a:chExt cx="26560706" cy="16386439"/>
          </a:xfrm>
        </p:grpSpPr>
        <p:sp>
          <p:nvSpPr>
            <p:cNvPr id="3" name="Freeform 3"/>
            <p:cNvSpPr/>
            <p:nvPr/>
          </p:nvSpPr>
          <p:spPr>
            <a:xfrm>
              <a:off x="0" y="4443971"/>
              <a:ext cx="2008827" cy="7547412"/>
            </a:xfrm>
            <a:custGeom>
              <a:avLst/>
              <a:gdLst/>
              <a:ahLst/>
              <a:cxnLst/>
              <a:rect l="l" t="t" r="r" b="b"/>
              <a:pathLst>
                <a:path w="2008827" h="7547412">
                  <a:moveTo>
                    <a:pt x="0" y="0"/>
                  </a:moveTo>
                  <a:lnTo>
                    <a:pt x="2008827" y="0"/>
                  </a:lnTo>
                  <a:lnTo>
                    <a:pt x="2008827"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l="-275712"/>
              </a:stretch>
            </a:blipFill>
          </p:spPr>
        </p:sp>
        <p:sp>
          <p:nvSpPr>
            <p:cNvPr id="4" name="Freeform 4"/>
            <p:cNvSpPr/>
            <p:nvPr/>
          </p:nvSpPr>
          <p:spPr>
            <a:xfrm>
              <a:off x="2008827" y="0"/>
              <a:ext cx="7547412" cy="4443971"/>
            </a:xfrm>
            <a:custGeom>
              <a:avLst/>
              <a:gdLst/>
              <a:ahLst/>
              <a:cxnLst/>
              <a:rect l="l" t="t" r="r" b="b"/>
              <a:pathLst>
                <a:path w="7547412" h="4443971">
                  <a:moveTo>
                    <a:pt x="0" y="0"/>
                  </a:moveTo>
                  <a:lnTo>
                    <a:pt x="7547412" y="0"/>
                  </a:lnTo>
                  <a:lnTo>
                    <a:pt x="7547412" y="4443971"/>
                  </a:lnTo>
                  <a:lnTo>
                    <a:pt x="0" y="4443971"/>
                  </a:lnTo>
                  <a:lnTo>
                    <a:pt x="0" y="0"/>
                  </a:lnTo>
                  <a:close/>
                </a:path>
              </a:pathLst>
            </a:custGeom>
            <a:blipFill>
              <a:blip r:embed="rId1">
                <a:alphaModFix amt="75000"/>
                <a:extLst>
                  <a:ext uri="{96DAC541-7B7A-43D3-8B79-37D633B846F1}">
                    <asvg:svgBlip xmlns:asvg="http://schemas.microsoft.com/office/drawing/2016/SVG/main" r:embed="rId2"/>
                  </a:ext>
                </a:extLst>
              </a:blip>
              <a:stretch>
                <a:fillRect t="-69834"/>
              </a:stretch>
            </a:blipFill>
          </p:spPr>
        </p:sp>
        <p:sp>
          <p:nvSpPr>
            <p:cNvPr id="5" name="Freeform 5"/>
            <p:cNvSpPr/>
            <p:nvPr/>
          </p:nvSpPr>
          <p:spPr>
            <a:xfrm>
              <a:off x="2008827"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6" name="Freeform 6"/>
            <p:cNvSpPr/>
            <p:nvPr/>
          </p:nvSpPr>
          <p:spPr>
            <a:xfrm>
              <a:off x="9556239" y="342403"/>
              <a:ext cx="7547412" cy="4101568"/>
            </a:xfrm>
            <a:custGeom>
              <a:avLst/>
              <a:gdLst/>
              <a:ahLst/>
              <a:cxnLst/>
              <a:rect l="l" t="t" r="r" b="b"/>
              <a:pathLst>
                <a:path w="7547412" h="4101568">
                  <a:moveTo>
                    <a:pt x="0" y="0"/>
                  </a:moveTo>
                  <a:lnTo>
                    <a:pt x="7547413" y="0"/>
                  </a:lnTo>
                  <a:lnTo>
                    <a:pt x="754741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t="-84012"/>
              </a:stretch>
            </a:blipFill>
          </p:spPr>
        </p:sp>
        <p:sp>
          <p:nvSpPr>
            <p:cNvPr id="7" name="Freeform 7"/>
            <p:cNvSpPr/>
            <p:nvPr/>
          </p:nvSpPr>
          <p:spPr>
            <a:xfrm>
              <a:off x="17103652" y="97829"/>
              <a:ext cx="7547412" cy="4346141"/>
            </a:xfrm>
            <a:custGeom>
              <a:avLst/>
              <a:gdLst/>
              <a:ahLst/>
              <a:cxnLst/>
              <a:rect l="l" t="t" r="r" b="b"/>
              <a:pathLst>
                <a:path w="7547412" h="4346141">
                  <a:moveTo>
                    <a:pt x="0" y="0"/>
                  </a:moveTo>
                  <a:lnTo>
                    <a:pt x="7547412" y="0"/>
                  </a:lnTo>
                  <a:lnTo>
                    <a:pt x="7547412" y="4346142"/>
                  </a:lnTo>
                  <a:lnTo>
                    <a:pt x="0" y="4346142"/>
                  </a:lnTo>
                  <a:lnTo>
                    <a:pt x="0" y="0"/>
                  </a:lnTo>
                  <a:close/>
                </a:path>
              </a:pathLst>
            </a:custGeom>
            <a:blipFill>
              <a:blip r:embed="rId1">
                <a:alphaModFix amt="75000"/>
                <a:extLst>
                  <a:ext uri="{96DAC541-7B7A-43D3-8B79-37D633B846F1}">
                    <asvg:svgBlip xmlns:asvg="http://schemas.microsoft.com/office/drawing/2016/SVG/main" r:embed="rId2"/>
                  </a:ext>
                </a:extLst>
              </a:blip>
              <a:stretch>
                <a:fillRect t="-73657"/>
              </a:stretch>
            </a:blipFill>
          </p:spPr>
        </p:sp>
        <p:sp>
          <p:nvSpPr>
            <p:cNvPr id="8" name="Freeform 8"/>
            <p:cNvSpPr/>
            <p:nvPr/>
          </p:nvSpPr>
          <p:spPr>
            <a:xfrm>
              <a:off x="9556239" y="4443971"/>
              <a:ext cx="7547412" cy="7547412"/>
            </a:xfrm>
            <a:custGeom>
              <a:avLst/>
              <a:gdLst/>
              <a:ahLst/>
              <a:cxnLst/>
              <a:rect l="l" t="t" r="r" b="b"/>
              <a:pathLst>
                <a:path w="7547412" h="7547412">
                  <a:moveTo>
                    <a:pt x="0" y="0"/>
                  </a:moveTo>
                  <a:lnTo>
                    <a:pt x="7547413" y="0"/>
                  </a:lnTo>
                  <a:lnTo>
                    <a:pt x="754741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9" name="Freeform 9"/>
            <p:cNvSpPr/>
            <p:nvPr/>
          </p:nvSpPr>
          <p:spPr>
            <a:xfrm>
              <a:off x="17103652" y="4443971"/>
              <a:ext cx="7547412" cy="7547412"/>
            </a:xfrm>
            <a:custGeom>
              <a:avLst/>
              <a:gdLst/>
              <a:ahLst/>
              <a:cxnLst/>
              <a:rect l="l" t="t" r="r" b="b"/>
              <a:pathLst>
                <a:path w="7547412" h="7547412">
                  <a:moveTo>
                    <a:pt x="0" y="0"/>
                  </a:moveTo>
                  <a:lnTo>
                    <a:pt x="7547412" y="0"/>
                  </a:lnTo>
                  <a:lnTo>
                    <a:pt x="7547412"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648353" y="586977"/>
              <a:ext cx="1423206" cy="3856994"/>
            </a:xfrm>
            <a:custGeom>
              <a:avLst/>
              <a:gdLst/>
              <a:ahLst/>
              <a:cxnLst/>
              <a:rect l="l" t="t" r="r" b="b"/>
              <a:pathLst>
                <a:path w="1423206" h="3856994">
                  <a:moveTo>
                    <a:pt x="0" y="0"/>
                  </a:moveTo>
                  <a:lnTo>
                    <a:pt x="1423206" y="0"/>
                  </a:lnTo>
                  <a:lnTo>
                    <a:pt x="1423206" y="3856994"/>
                  </a:lnTo>
                  <a:lnTo>
                    <a:pt x="0" y="3856994"/>
                  </a:lnTo>
                  <a:lnTo>
                    <a:pt x="0" y="0"/>
                  </a:lnTo>
                  <a:close/>
                </a:path>
              </a:pathLst>
            </a:custGeom>
            <a:blipFill>
              <a:blip r:embed="rId1">
                <a:alphaModFix amt="75000"/>
                <a:extLst>
                  <a:ext uri="{96DAC541-7B7A-43D3-8B79-37D633B846F1}">
                    <asvg:svgBlip xmlns:asvg="http://schemas.microsoft.com/office/drawing/2016/SVG/main" r:embed="rId2"/>
                  </a:ext>
                </a:extLst>
              </a:blip>
              <a:stretch>
                <a:fillRect t="-95681" r="-430310"/>
              </a:stretch>
            </a:blipFill>
          </p:spPr>
        </p:sp>
        <p:sp>
          <p:nvSpPr>
            <p:cNvPr id="11" name="Freeform 11"/>
            <p:cNvSpPr/>
            <p:nvPr/>
          </p:nvSpPr>
          <p:spPr>
            <a:xfrm>
              <a:off x="24648353" y="4443971"/>
              <a:ext cx="1912353" cy="7547412"/>
            </a:xfrm>
            <a:custGeom>
              <a:avLst/>
              <a:gdLst/>
              <a:ahLst/>
              <a:cxnLst/>
              <a:rect l="l" t="t" r="r" b="b"/>
              <a:pathLst>
                <a:path w="1912353" h="7547412">
                  <a:moveTo>
                    <a:pt x="0" y="0"/>
                  </a:moveTo>
                  <a:lnTo>
                    <a:pt x="1912353" y="0"/>
                  </a:lnTo>
                  <a:lnTo>
                    <a:pt x="1912353" y="7547412"/>
                  </a:lnTo>
                  <a:lnTo>
                    <a:pt x="0" y="7547412"/>
                  </a:lnTo>
                  <a:lnTo>
                    <a:pt x="0" y="0"/>
                  </a:lnTo>
                  <a:close/>
                </a:path>
              </a:pathLst>
            </a:custGeom>
            <a:blipFill>
              <a:blip r:embed="rId1">
                <a:alphaModFix amt="75000"/>
                <a:extLst>
                  <a:ext uri="{96DAC541-7B7A-43D3-8B79-37D633B846F1}">
                    <asvg:svgBlip xmlns:asvg="http://schemas.microsoft.com/office/drawing/2016/SVG/main" r:embed="rId2"/>
                  </a:ext>
                </a:extLst>
              </a:blip>
              <a:stretch>
                <a:fillRect r="-294666"/>
              </a:stretch>
            </a:blipFill>
          </p:spPr>
        </p:sp>
        <p:sp>
          <p:nvSpPr>
            <p:cNvPr id="12" name="Freeform 12"/>
            <p:cNvSpPr/>
            <p:nvPr/>
          </p:nvSpPr>
          <p:spPr>
            <a:xfrm>
              <a:off x="244574" y="11991383"/>
              <a:ext cx="1765609" cy="3661335"/>
            </a:xfrm>
            <a:custGeom>
              <a:avLst/>
              <a:gdLst/>
              <a:ahLst/>
              <a:cxnLst/>
              <a:rect l="l" t="t" r="r" b="b"/>
              <a:pathLst>
                <a:path w="1765609" h="3661335">
                  <a:moveTo>
                    <a:pt x="0" y="0"/>
                  </a:moveTo>
                  <a:lnTo>
                    <a:pt x="1765608" y="0"/>
                  </a:lnTo>
                  <a:lnTo>
                    <a:pt x="1765608" y="3661335"/>
                  </a:lnTo>
                  <a:lnTo>
                    <a:pt x="0" y="3661335"/>
                  </a:lnTo>
                  <a:lnTo>
                    <a:pt x="0" y="0"/>
                  </a:lnTo>
                  <a:close/>
                </a:path>
              </a:pathLst>
            </a:custGeom>
            <a:blipFill>
              <a:blip r:embed="rId1">
                <a:alphaModFix amt="75000"/>
                <a:extLst>
                  <a:ext uri="{96DAC541-7B7A-43D3-8B79-37D633B846F1}">
                    <asvg:svgBlip xmlns:asvg="http://schemas.microsoft.com/office/drawing/2016/SVG/main" r:embed="rId2"/>
                  </a:ext>
                </a:extLst>
              </a:blip>
              <a:stretch>
                <a:fillRect l="-327467" b="-106138"/>
              </a:stretch>
            </a:blipFill>
          </p:spPr>
        </p:sp>
        <p:sp>
          <p:nvSpPr>
            <p:cNvPr id="13" name="Freeform 13"/>
            <p:cNvSpPr/>
            <p:nvPr/>
          </p:nvSpPr>
          <p:spPr>
            <a:xfrm>
              <a:off x="2010182" y="11991383"/>
              <a:ext cx="7547412" cy="4395056"/>
            </a:xfrm>
            <a:custGeom>
              <a:avLst/>
              <a:gdLst/>
              <a:ahLst/>
              <a:cxnLst/>
              <a:rect l="l" t="t" r="r" b="b"/>
              <a:pathLst>
                <a:path w="7547412" h="4395056">
                  <a:moveTo>
                    <a:pt x="0" y="0"/>
                  </a:moveTo>
                  <a:lnTo>
                    <a:pt x="7547413" y="0"/>
                  </a:lnTo>
                  <a:lnTo>
                    <a:pt x="7547413" y="4395056"/>
                  </a:lnTo>
                  <a:lnTo>
                    <a:pt x="0" y="4395056"/>
                  </a:lnTo>
                  <a:lnTo>
                    <a:pt x="0" y="0"/>
                  </a:lnTo>
                  <a:close/>
                </a:path>
              </a:pathLst>
            </a:custGeom>
            <a:blipFill>
              <a:blip r:embed="rId1">
                <a:alphaModFix amt="75000"/>
                <a:extLst>
                  <a:ext uri="{96DAC541-7B7A-43D3-8B79-37D633B846F1}">
                    <asvg:svgBlip xmlns:asvg="http://schemas.microsoft.com/office/drawing/2016/SVG/main" r:embed="rId2"/>
                  </a:ext>
                </a:extLst>
              </a:blip>
              <a:stretch>
                <a:fillRect b="-71725"/>
              </a:stretch>
            </a:blipFill>
          </p:spPr>
        </p:sp>
        <p:sp>
          <p:nvSpPr>
            <p:cNvPr id="14" name="Freeform 14"/>
            <p:cNvSpPr/>
            <p:nvPr/>
          </p:nvSpPr>
          <p:spPr>
            <a:xfrm>
              <a:off x="9557595" y="11991383"/>
              <a:ext cx="7547412" cy="4297227"/>
            </a:xfrm>
            <a:custGeom>
              <a:avLst/>
              <a:gdLst/>
              <a:ahLst/>
              <a:cxnLst/>
              <a:rect l="l" t="t" r="r" b="b"/>
              <a:pathLst>
                <a:path w="7547412" h="4297227">
                  <a:moveTo>
                    <a:pt x="0" y="0"/>
                  </a:moveTo>
                  <a:lnTo>
                    <a:pt x="7547412" y="0"/>
                  </a:lnTo>
                  <a:lnTo>
                    <a:pt x="7547412" y="4297227"/>
                  </a:lnTo>
                  <a:lnTo>
                    <a:pt x="0" y="429722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5634"/>
              </a:stretch>
            </a:blipFill>
          </p:spPr>
        </p:sp>
        <p:sp>
          <p:nvSpPr>
            <p:cNvPr id="15" name="Freeform 15"/>
            <p:cNvSpPr/>
            <p:nvPr/>
          </p:nvSpPr>
          <p:spPr>
            <a:xfrm>
              <a:off x="17105007" y="11991383"/>
              <a:ext cx="7547412" cy="4199397"/>
            </a:xfrm>
            <a:custGeom>
              <a:avLst/>
              <a:gdLst/>
              <a:ahLst/>
              <a:cxnLst/>
              <a:rect l="l" t="t" r="r" b="b"/>
              <a:pathLst>
                <a:path w="7547412" h="4199397">
                  <a:moveTo>
                    <a:pt x="0" y="0"/>
                  </a:moveTo>
                  <a:lnTo>
                    <a:pt x="7547412" y="0"/>
                  </a:lnTo>
                  <a:lnTo>
                    <a:pt x="7547412" y="4199397"/>
                  </a:lnTo>
                  <a:lnTo>
                    <a:pt x="0" y="4199397"/>
                  </a:lnTo>
                  <a:lnTo>
                    <a:pt x="0" y="0"/>
                  </a:lnTo>
                  <a:close/>
                </a:path>
              </a:pathLst>
            </a:custGeom>
            <a:blipFill>
              <a:blip r:embed="rId1">
                <a:alphaModFix amt="75000"/>
                <a:extLst>
                  <a:ext uri="{96DAC541-7B7A-43D3-8B79-37D633B846F1}">
                    <asvg:svgBlip xmlns:asvg="http://schemas.microsoft.com/office/drawing/2016/SVG/main" r:embed="rId2"/>
                  </a:ext>
                </a:extLst>
              </a:blip>
              <a:stretch>
                <a:fillRect b="-79726"/>
              </a:stretch>
            </a:blipFill>
          </p:spPr>
        </p:sp>
        <p:sp>
          <p:nvSpPr>
            <p:cNvPr id="16" name="Freeform 16"/>
            <p:cNvSpPr/>
            <p:nvPr/>
          </p:nvSpPr>
          <p:spPr>
            <a:xfrm>
              <a:off x="24649709" y="11991383"/>
              <a:ext cx="1764253" cy="4101568"/>
            </a:xfrm>
            <a:custGeom>
              <a:avLst/>
              <a:gdLst/>
              <a:ahLst/>
              <a:cxnLst/>
              <a:rect l="l" t="t" r="r" b="b"/>
              <a:pathLst>
                <a:path w="1764253" h="4101568">
                  <a:moveTo>
                    <a:pt x="0" y="0"/>
                  </a:moveTo>
                  <a:lnTo>
                    <a:pt x="1764253" y="0"/>
                  </a:lnTo>
                  <a:lnTo>
                    <a:pt x="1764253" y="4101568"/>
                  </a:lnTo>
                  <a:lnTo>
                    <a:pt x="0" y="4101568"/>
                  </a:lnTo>
                  <a:lnTo>
                    <a:pt x="0" y="0"/>
                  </a:lnTo>
                  <a:close/>
                </a:path>
              </a:pathLst>
            </a:custGeom>
            <a:blipFill>
              <a:blip r:embed="rId1">
                <a:alphaModFix amt="75000"/>
                <a:extLst>
                  <a:ext uri="{96DAC541-7B7A-43D3-8B79-37D633B846F1}">
                    <asvg:svgBlip xmlns:asvg="http://schemas.microsoft.com/office/drawing/2016/SVG/main" r:embed="rId2"/>
                  </a:ext>
                </a:extLst>
              </a:blip>
              <a:stretch>
                <a:fillRect r="-327796" b="-84012"/>
              </a:stretch>
            </a:blipFill>
          </p:spPr>
        </p:sp>
        <p:sp>
          <p:nvSpPr>
            <p:cNvPr id="17" name="Freeform 17"/>
            <p:cNvSpPr/>
            <p:nvPr/>
          </p:nvSpPr>
          <p:spPr>
            <a:xfrm>
              <a:off x="343020" y="98565"/>
              <a:ext cx="1665807" cy="4345406"/>
            </a:xfrm>
            <a:custGeom>
              <a:avLst/>
              <a:gdLst/>
              <a:ahLst/>
              <a:cxnLst/>
              <a:rect l="l" t="t" r="r" b="b"/>
              <a:pathLst>
                <a:path w="1665807" h="4345406">
                  <a:moveTo>
                    <a:pt x="0" y="0"/>
                  </a:moveTo>
                  <a:lnTo>
                    <a:pt x="1665807" y="0"/>
                  </a:lnTo>
                  <a:lnTo>
                    <a:pt x="1665807" y="4345406"/>
                  </a:lnTo>
                  <a:lnTo>
                    <a:pt x="0" y="4345406"/>
                  </a:lnTo>
                  <a:lnTo>
                    <a:pt x="0" y="0"/>
                  </a:lnTo>
                  <a:close/>
                </a:path>
              </a:pathLst>
            </a:custGeom>
            <a:blipFill>
              <a:blip r:embed="rId1">
                <a:alphaModFix amt="75000"/>
                <a:extLst>
                  <a:ext uri="{96DAC541-7B7A-43D3-8B79-37D633B846F1}">
                    <asvg:svgBlip xmlns:asvg="http://schemas.microsoft.com/office/drawing/2016/SVG/main" r:embed="rId2"/>
                  </a:ext>
                </a:extLst>
              </a:blip>
              <a:stretch>
                <a:fillRect l="-353078" t="-73687"/>
              </a:stretch>
            </a:blipFill>
          </p:spPr>
        </p:sp>
      </p:grpSp>
      <p:grpSp>
        <p:nvGrpSpPr>
          <p:cNvPr id="18" name="Group 18"/>
          <p:cNvGrpSpPr/>
          <p:nvPr/>
        </p:nvGrpSpPr>
        <p:grpSpPr>
          <a:xfrm rot="0">
            <a:off x="1028700" y="2761602"/>
            <a:ext cx="16193914" cy="1336389"/>
            <a:chOff x="0" y="0"/>
            <a:chExt cx="9160635" cy="755974"/>
          </a:xfrm>
        </p:grpSpPr>
        <p:sp>
          <p:nvSpPr>
            <p:cNvPr id="19" name="Freeform 19"/>
            <p:cNvSpPr/>
            <p:nvPr/>
          </p:nvSpPr>
          <p:spPr>
            <a:xfrm>
              <a:off x="0" y="-767"/>
              <a:ext cx="9156080" cy="758405"/>
            </a:xfrm>
            <a:custGeom>
              <a:avLst/>
              <a:gdLst/>
              <a:ahLst/>
              <a:cxnLst/>
              <a:rect l="l" t="t" r="r" b="b"/>
              <a:pathLst>
                <a:path w="9156080" h="758405">
                  <a:moveTo>
                    <a:pt x="9151524" y="303275"/>
                  </a:moveTo>
                  <a:cubicBezTo>
                    <a:pt x="9151524" y="205596"/>
                    <a:pt x="9142414" y="107918"/>
                    <a:pt x="9110528" y="10535"/>
                  </a:cubicBezTo>
                  <a:cubicBezTo>
                    <a:pt x="8459125" y="10831"/>
                    <a:pt x="7803166" y="9351"/>
                    <a:pt x="7151764" y="7575"/>
                  </a:cubicBezTo>
                  <a:cubicBezTo>
                    <a:pt x="6454809" y="5503"/>
                    <a:pt x="5762408" y="3135"/>
                    <a:pt x="5065453" y="1951"/>
                  </a:cubicBezTo>
                  <a:cubicBezTo>
                    <a:pt x="4368498" y="-1773"/>
                    <a:pt x="3676098" y="767"/>
                    <a:pt x="2979143" y="1951"/>
                  </a:cubicBezTo>
                  <a:cubicBezTo>
                    <a:pt x="1986095" y="3727"/>
                    <a:pt x="993047" y="2839"/>
                    <a:pt x="0" y="2247"/>
                  </a:cubicBezTo>
                  <a:cubicBezTo>
                    <a:pt x="0" y="49014"/>
                    <a:pt x="4555" y="95782"/>
                    <a:pt x="9111" y="142549"/>
                  </a:cubicBezTo>
                  <a:cubicBezTo>
                    <a:pt x="18221" y="261836"/>
                    <a:pt x="36442" y="381418"/>
                    <a:pt x="40997" y="500704"/>
                  </a:cubicBezTo>
                  <a:cubicBezTo>
                    <a:pt x="45553" y="582695"/>
                    <a:pt x="45553" y="664982"/>
                    <a:pt x="45553" y="746973"/>
                  </a:cubicBezTo>
                  <a:cubicBezTo>
                    <a:pt x="569408" y="747269"/>
                    <a:pt x="1093263" y="747861"/>
                    <a:pt x="1617119" y="749045"/>
                  </a:cubicBezTo>
                  <a:cubicBezTo>
                    <a:pt x="1858548" y="749637"/>
                    <a:pt x="2095421" y="750229"/>
                    <a:pt x="2336850" y="750821"/>
                  </a:cubicBezTo>
                  <a:cubicBezTo>
                    <a:pt x="3033806" y="750821"/>
                    <a:pt x="3726206" y="754373"/>
                    <a:pt x="4423161" y="756149"/>
                  </a:cubicBezTo>
                  <a:cubicBezTo>
                    <a:pt x="5174779" y="761821"/>
                    <a:pt x="5930953" y="755261"/>
                    <a:pt x="6682572" y="753189"/>
                  </a:cubicBezTo>
                  <a:cubicBezTo>
                    <a:pt x="7507075" y="750821"/>
                    <a:pt x="8331577" y="747861"/>
                    <a:pt x="9156080" y="747269"/>
                  </a:cubicBezTo>
                  <a:cubicBezTo>
                    <a:pt x="9146970" y="717965"/>
                    <a:pt x="9133304" y="688662"/>
                    <a:pt x="9137859" y="659358"/>
                  </a:cubicBezTo>
                  <a:cubicBezTo>
                    <a:pt x="9142414" y="540664"/>
                    <a:pt x="9151524" y="421969"/>
                    <a:pt x="9151524" y="303275"/>
                  </a:cubicBezTo>
                  <a:close/>
                </a:path>
              </a:pathLst>
            </a:custGeom>
            <a:solidFill>
              <a:srgbClr val="F5ECE5"/>
            </a:solidFill>
            <a:ln w="12700" cap="sq">
              <a:solidFill>
                <a:srgbClr val="000000"/>
              </a:solidFill>
              <a:prstDash val="solid"/>
              <a:miter/>
            </a:ln>
          </p:spPr>
        </p:sp>
      </p:grpSp>
      <p:sp>
        <p:nvSpPr>
          <p:cNvPr id="20" name="TextBox 20"/>
          <p:cNvSpPr txBox="1"/>
          <p:nvPr/>
        </p:nvSpPr>
        <p:spPr>
          <a:xfrm>
            <a:off x="1358573" y="2977041"/>
            <a:ext cx="15534168" cy="753110"/>
          </a:xfrm>
          <a:prstGeom prst="rect">
            <a:avLst/>
          </a:prstGeom>
        </p:spPr>
        <p:txBody>
          <a:bodyPr lIns="0" tIns="0" rIns="0" bIns="0" rtlCol="0" anchor="t">
            <a:spAutoFit/>
          </a:bodyPr>
          <a:lstStyle/>
          <a:p>
            <a:pPr algn="ctr">
              <a:lnSpc>
                <a:spcPts val="4720"/>
              </a:lnSpc>
            </a:pP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C</a:t>
            </a:r>
            <a:r>
              <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ultural assumptions come from a range of places, including:</a:t>
            </a:r>
            <a:endParaRPr lang="en-US" sz="4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sp>
        <p:nvSpPr>
          <p:cNvPr id="21" name="TextBox 21"/>
          <p:cNvSpPr txBox="1"/>
          <p:nvPr/>
        </p:nvSpPr>
        <p:spPr>
          <a:xfrm>
            <a:off x="1316521" y="723900"/>
            <a:ext cx="15654958" cy="1822450"/>
          </a:xfrm>
          <a:prstGeom prst="rect">
            <a:avLst/>
          </a:prstGeom>
        </p:spPr>
        <p:txBody>
          <a:bodyPr lIns="0" tIns="0" rIns="0" bIns="0" rtlCol="0" anchor="t">
            <a:spAutoFit/>
          </a:bodyPr>
          <a:lstStyle/>
          <a:p>
            <a:pPr algn="ctr">
              <a:lnSpc>
                <a:spcPts val="11000"/>
              </a:lnSpc>
            </a:pPr>
            <a:r>
              <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rPr>
              <a:t>Where They Come From</a:t>
            </a:r>
            <a:endParaRPr lang="en-US" sz="10000" b="1">
              <a:solidFill>
                <a:srgbClr val="000000"/>
              </a:solidFill>
              <a:latin typeface="FF Providence Sans Bold" panose="04010805020101010101"/>
              <a:ea typeface="FF Providence Sans Bold" panose="04010805020101010101"/>
              <a:cs typeface="FF Providence Sans Bold" panose="04010805020101010101"/>
              <a:sym typeface="FF Providence Sans Bold" panose="04010805020101010101"/>
            </a:endParaRPr>
          </a:p>
        </p:txBody>
      </p:sp>
      <p:grpSp>
        <p:nvGrpSpPr>
          <p:cNvPr id="22" name="Group 22"/>
          <p:cNvGrpSpPr/>
          <p:nvPr/>
        </p:nvGrpSpPr>
        <p:grpSpPr>
          <a:xfrm rot="0">
            <a:off x="1028700" y="4496554"/>
            <a:ext cx="5148442" cy="2181592"/>
            <a:chOff x="0" y="0"/>
            <a:chExt cx="1355968" cy="574576"/>
          </a:xfrm>
        </p:grpSpPr>
        <p:sp>
          <p:nvSpPr>
            <p:cNvPr id="23" name="Freeform 23"/>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C57C5E"/>
            </a:solidFill>
          </p:spPr>
        </p:sp>
        <p:sp>
          <p:nvSpPr>
            <p:cNvPr id="24" name="TextBox 24"/>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1028700" y="7076708"/>
            <a:ext cx="5148442" cy="2181592"/>
            <a:chOff x="0" y="0"/>
            <a:chExt cx="1355968" cy="574576"/>
          </a:xfrm>
        </p:grpSpPr>
        <p:sp>
          <p:nvSpPr>
            <p:cNvPr id="26" name="Freeform 26"/>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D4BBE1"/>
            </a:solidFill>
          </p:spPr>
        </p:sp>
        <p:sp>
          <p:nvSpPr>
            <p:cNvPr id="27" name="TextBox 27"/>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28" name="Group 28"/>
          <p:cNvGrpSpPr/>
          <p:nvPr/>
        </p:nvGrpSpPr>
        <p:grpSpPr>
          <a:xfrm rot="0">
            <a:off x="6552661" y="4496554"/>
            <a:ext cx="5148442" cy="2181592"/>
            <a:chOff x="0" y="0"/>
            <a:chExt cx="1355968" cy="574576"/>
          </a:xfrm>
        </p:grpSpPr>
        <p:sp>
          <p:nvSpPr>
            <p:cNvPr id="29" name="Freeform 29"/>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8FCACF"/>
            </a:solidFill>
          </p:spPr>
        </p:sp>
        <p:sp>
          <p:nvSpPr>
            <p:cNvPr id="30" name="TextBox 30"/>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31" name="Group 31"/>
          <p:cNvGrpSpPr/>
          <p:nvPr/>
        </p:nvGrpSpPr>
        <p:grpSpPr>
          <a:xfrm rot="0">
            <a:off x="6552661" y="7076708"/>
            <a:ext cx="5148442" cy="2181592"/>
            <a:chOff x="0" y="0"/>
            <a:chExt cx="1355968" cy="574576"/>
          </a:xfrm>
        </p:grpSpPr>
        <p:sp>
          <p:nvSpPr>
            <p:cNvPr id="32" name="Freeform 32"/>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E9DB78"/>
            </a:solidFill>
          </p:spPr>
        </p:sp>
        <p:sp>
          <p:nvSpPr>
            <p:cNvPr id="33" name="TextBox 33"/>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34" name="Group 34"/>
          <p:cNvGrpSpPr/>
          <p:nvPr/>
        </p:nvGrpSpPr>
        <p:grpSpPr>
          <a:xfrm rot="0">
            <a:off x="12074172" y="4496554"/>
            <a:ext cx="5148442" cy="2181592"/>
            <a:chOff x="0" y="0"/>
            <a:chExt cx="1355968" cy="574576"/>
          </a:xfrm>
        </p:grpSpPr>
        <p:sp>
          <p:nvSpPr>
            <p:cNvPr id="35" name="Freeform 35"/>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D4BBE1"/>
            </a:solidFill>
          </p:spPr>
        </p:sp>
        <p:sp>
          <p:nvSpPr>
            <p:cNvPr id="36" name="TextBox 36"/>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grpSp>
        <p:nvGrpSpPr>
          <p:cNvPr id="37" name="Group 37"/>
          <p:cNvGrpSpPr/>
          <p:nvPr/>
        </p:nvGrpSpPr>
        <p:grpSpPr>
          <a:xfrm rot="0">
            <a:off x="12074172" y="7076708"/>
            <a:ext cx="5148442" cy="2181592"/>
            <a:chOff x="0" y="0"/>
            <a:chExt cx="1355968" cy="574576"/>
          </a:xfrm>
        </p:grpSpPr>
        <p:sp>
          <p:nvSpPr>
            <p:cNvPr id="38" name="Freeform 38"/>
            <p:cNvSpPr/>
            <p:nvPr/>
          </p:nvSpPr>
          <p:spPr>
            <a:xfrm>
              <a:off x="0" y="0"/>
              <a:ext cx="1355968" cy="574576"/>
            </a:xfrm>
            <a:custGeom>
              <a:avLst/>
              <a:gdLst/>
              <a:ahLst/>
              <a:cxnLst/>
              <a:rect l="l" t="t" r="r" b="b"/>
              <a:pathLst>
                <a:path w="1355968" h="574576">
                  <a:moveTo>
                    <a:pt x="42105" y="0"/>
                  </a:moveTo>
                  <a:lnTo>
                    <a:pt x="1313864" y="0"/>
                  </a:lnTo>
                  <a:cubicBezTo>
                    <a:pt x="1337117" y="0"/>
                    <a:pt x="1355968" y="18851"/>
                    <a:pt x="1355968" y="42105"/>
                  </a:cubicBezTo>
                  <a:lnTo>
                    <a:pt x="1355968" y="532471"/>
                  </a:lnTo>
                  <a:cubicBezTo>
                    <a:pt x="1355968" y="555725"/>
                    <a:pt x="1337117" y="574576"/>
                    <a:pt x="1313864" y="574576"/>
                  </a:cubicBezTo>
                  <a:lnTo>
                    <a:pt x="42105" y="574576"/>
                  </a:lnTo>
                  <a:cubicBezTo>
                    <a:pt x="18851" y="574576"/>
                    <a:pt x="0" y="555725"/>
                    <a:pt x="0" y="532471"/>
                  </a:cubicBezTo>
                  <a:lnTo>
                    <a:pt x="0" y="42105"/>
                  </a:lnTo>
                  <a:cubicBezTo>
                    <a:pt x="0" y="18851"/>
                    <a:pt x="18851" y="0"/>
                    <a:pt x="42105" y="0"/>
                  </a:cubicBezTo>
                  <a:close/>
                </a:path>
              </a:pathLst>
            </a:custGeom>
            <a:solidFill>
              <a:srgbClr val="8FCACF"/>
            </a:solidFill>
          </p:spPr>
        </p:sp>
        <p:sp>
          <p:nvSpPr>
            <p:cNvPr id="39" name="TextBox 39"/>
            <p:cNvSpPr txBox="1"/>
            <p:nvPr/>
          </p:nvSpPr>
          <p:spPr>
            <a:xfrm>
              <a:off x="0" y="-38100"/>
              <a:ext cx="1355968" cy="612676"/>
            </a:xfrm>
            <a:prstGeom prst="rect">
              <a:avLst/>
            </a:prstGeom>
          </p:spPr>
          <p:txBody>
            <a:bodyPr lIns="50800" tIns="50800" rIns="50800" bIns="50800" rtlCol="0" anchor="ctr"/>
            <a:lstStyle/>
            <a:p>
              <a:pPr algn="ctr">
                <a:lnSpc>
                  <a:spcPts val="2660"/>
                </a:lnSpc>
                <a:spcBef>
                  <a:spcPct val="0"/>
                </a:spcBef>
              </a:pPr>
            </a:p>
          </p:txBody>
        </p:sp>
      </p:grpSp>
      <p:sp>
        <p:nvSpPr>
          <p:cNvPr id="40" name="TextBox 40"/>
          <p:cNvSpPr txBox="1"/>
          <p:nvPr/>
        </p:nvSpPr>
        <p:spPr>
          <a:xfrm>
            <a:off x="1028700" y="4756252"/>
            <a:ext cx="4946644" cy="1807082"/>
          </a:xfrm>
          <a:prstGeom prst="rect">
            <a:avLst/>
          </a:prstGeom>
        </p:spPr>
        <p:txBody>
          <a:bodyPr lIns="0" tIns="0" rIns="0" bIns="0" rtlCol="0" anchor="t">
            <a:spAutoFit/>
          </a:bodyPr>
          <a:lstStyle/>
          <a:p>
            <a:pPr algn="ctr">
              <a:lnSpc>
                <a:spcPts val="4280"/>
              </a:lnSpc>
              <a:spcBef>
                <a:spcPct val="0"/>
              </a:spcBef>
            </a:pPr>
            <a:r>
              <a:rPr lang="en-US" sz="428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Family upbringing and early socialisation</a:t>
            </a:r>
            <a:endParaRPr lang="en-US" sz="428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1" name="TextBox 41"/>
          <p:cNvSpPr txBox="1"/>
          <p:nvPr/>
        </p:nvSpPr>
        <p:spPr>
          <a:xfrm>
            <a:off x="6754459" y="4684062"/>
            <a:ext cx="4744847" cy="1895475"/>
          </a:xfrm>
          <a:prstGeom prst="rect">
            <a:avLst/>
          </a:prstGeom>
        </p:spPr>
        <p:txBody>
          <a:bodyPr lIns="0" tIns="0" rIns="0" bIns="0" rtlCol="0" anchor="t">
            <a:spAutoFit/>
          </a:bodyPr>
          <a:lstStyle/>
          <a:p>
            <a:pPr algn="ctr">
              <a:lnSpc>
                <a:spcPts val="4500"/>
              </a:lnSpc>
              <a:spcBef>
                <a:spcPct val="0"/>
              </a:spcBef>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Formal </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500"/>
              </a:lnSpc>
              <a:spcBef>
                <a:spcPct val="0"/>
              </a:spcBef>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education and </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500"/>
              </a:lnSpc>
              <a:spcBef>
                <a:spcPct val="0"/>
              </a:spcBef>
            </a:pPr>
            <a:r>
              <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the curriculum</a:t>
            </a:r>
            <a:endParaRPr lang="en-US" sz="45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2" name="TextBox 42"/>
          <p:cNvSpPr txBox="1"/>
          <p:nvPr/>
        </p:nvSpPr>
        <p:spPr>
          <a:xfrm>
            <a:off x="12011620" y="4583766"/>
            <a:ext cx="5009197" cy="1995771"/>
          </a:xfrm>
          <a:prstGeom prst="rect">
            <a:avLst/>
          </a:prstGeom>
        </p:spPr>
        <p:txBody>
          <a:bodyPr lIns="0" tIns="0" rIns="0" bIns="0" rtlCol="0" anchor="t">
            <a:spAutoFit/>
          </a:bodyPr>
          <a:lstStyle/>
          <a:p>
            <a:pPr algn="ctr">
              <a:lnSpc>
                <a:spcPts val="4750"/>
              </a:lnSpc>
              <a:spcBef>
                <a:spcPct val="0"/>
              </a:spcBef>
            </a:pPr>
            <a:r>
              <a:rPr lang="en-US" sz="475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News </a:t>
            </a:r>
            <a:r>
              <a:rPr lang="en-US" sz="475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media, film, TV, music, and advertising</a:t>
            </a:r>
            <a:endParaRPr lang="en-US" sz="475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3" name="TextBox 43"/>
          <p:cNvSpPr txBox="1"/>
          <p:nvPr/>
        </p:nvSpPr>
        <p:spPr>
          <a:xfrm>
            <a:off x="1230497" y="7264217"/>
            <a:ext cx="4744847" cy="1955165"/>
          </a:xfrm>
          <a:prstGeom prst="rect">
            <a:avLst/>
          </a:prstGeom>
        </p:spPr>
        <p:txBody>
          <a:bodyPr lIns="0" tIns="0" rIns="0" bIns="0" rtlCol="0" anchor="t">
            <a:spAutoFit/>
          </a:bodyPr>
          <a:lstStyle/>
          <a:p>
            <a:pPr algn="ctr">
              <a:lnSpc>
                <a:spcPts val="4600"/>
              </a:lnSpc>
              <a:spcBef>
                <a:spcPct val="0"/>
              </a:spcBef>
            </a:pP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L</a:t>
            </a: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anguage </a:t>
            </a:r>
            <a:endPar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600"/>
              </a:lnSpc>
              <a:spcBef>
                <a:spcPct val="0"/>
              </a:spcBef>
            </a:pP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norms and </a:t>
            </a:r>
            <a:endPar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a:p>
            <a:pPr algn="ctr">
              <a:lnSpc>
                <a:spcPts val="4600"/>
              </a:lnSpc>
              <a:spcBef>
                <a:spcPct val="0"/>
              </a:spcBef>
            </a:pP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idioms</a:t>
            </a:r>
            <a:endPar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4" name="TextBox 44"/>
          <p:cNvSpPr txBox="1"/>
          <p:nvPr/>
        </p:nvSpPr>
        <p:spPr>
          <a:xfrm>
            <a:off x="6552661" y="7163920"/>
            <a:ext cx="4946644" cy="1955165"/>
          </a:xfrm>
          <a:prstGeom prst="rect">
            <a:avLst/>
          </a:prstGeom>
        </p:spPr>
        <p:txBody>
          <a:bodyPr lIns="0" tIns="0" rIns="0" bIns="0" rtlCol="0" anchor="t">
            <a:spAutoFit/>
          </a:bodyPr>
          <a:lstStyle/>
          <a:p>
            <a:pPr algn="ctr">
              <a:lnSpc>
                <a:spcPts val="4600"/>
              </a:lnSpc>
              <a:spcBef>
                <a:spcPct val="0"/>
              </a:spcBef>
            </a:pP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Re</a:t>
            </a:r>
            <a:r>
              <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ligious or community teachings</a:t>
            </a:r>
            <a:endParaRPr lang="en-US" sz="460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
        <p:nvSpPr>
          <p:cNvPr id="45" name="TextBox 45"/>
          <p:cNvSpPr txBox="1"/>
          <p:nvPr/>
        </p:nvSpPr>
        <p:spPr>
          <a:xfrm>
            <a:off x="12074172" y="7187653"/>
            <a:ext cx="4946644" cy="1972038"/>
          </a:xfrm>
          <a:prstGeom prst="rect">
            <a:avLst/>
          </a:prstGeom>
        </p:spPr>
        <p:txBody>
          <a:bodyPr lIns="0" tIns="0" rIns="0" bIns="0" rtlCol="0" anchor="t">
            <a:spAutoFit/>
          </a:bodyPr>
          <a:lstStyle/>
          <a:p>
            <a:pPr algn="ctr">
              <a:lnSpc>
                <a:spcPts val="4690"/>
              </a:lnSpc>
              <a:spcBef>
                <a:spcPct val="0"/>
              </a:spcBef>
            </a:pPr>
            <a:r>
              <a:rPr lang="en-US" sz="469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H</a:t>
            </a:r>
            <a:r>
              <a:rPr lang="en-US" sz="469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rPr>
              <a:t>istorical narratives (e.g. colonialism, war)</a:t>
            </a:r>
            <a:endParaRPr lang="en-US" sz="4690">
              <a:solidFill>
                <a:srgbClr val="000000"/>
              </a:solidFill>
              <a:latin typeface="FF Providence Sans" panose="04010505020101010101"/>
              <a:ea typeface="FF Providence Sans" panose="04010505020101010101"/>
              <a:cs typeface="FF Providence Sans" panose="04010505020101010101"/>
              <a:sym typeface="FF Providence Sans" panose="04010505020101010101"/>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3860</Words>
  <Application>WPS Presentation</Application>
  <PresentationFormat>On-screen Show (4:3)</PresentationFormat>
  <Paragraphs>224</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FF Providence Sans Bold</vt:lpstr>
      <vt:lpstr>Arial</vt:lpstr>
      <vt:lpstr>FF Providence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U3 Cultural Assumptions MYP 4 </dc:title>
  <dc:creator/>
  <cp:lastModifiedBy>mRm-Hani</cp:lastModifiedBy>
  <cp:revision>2</cp:revision>
  <dcterms:created xsi:type="dcterms:W3CDTF">2006-08-16T00:00:00Z</dcterms:created>
  <dcterms:modified xsi:type="dcterms:W3CDTF">2026-01-13T13:55:57Z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F48CD9FF2118447BBB72A75E7E946608_12</vt:lpwstr>
  </property>
  <property fmtid="{D5CDD505-2E9C-101B-9397-08002B2CF9AE}" pid="3" name="KSOProductBuildVer">
    <vt:lpwstr>1033-12.2.0.23196</vt:lpwstr>
  </property>
</Properties>
</file>